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91" r:id="rId13"/>
    <p:sldId id="292" r:id="rId14"/>
    <p:sldId id="293" r:id="rId15"/>
    <p:sldId id="294" r:id="rId16"/>
    <p:sldId id="295" r:id="rId17"/>
    <p:sldId id="296" r:id="rId18"/>
    <p:sldId id="297" r:id="rId19"/>
    <p:sldId id="298" r:id="rId20"/>
    <p:sldId id="299" r:id="rId21"/>
    <p:sldId id="300" r:id="rId22"/>
    <p:sldId id="289" r:id="rId23"/>
    <p:sldId id="290"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p:restoredTop sz="94694"/>
  </p:normalViewPr>
  <p:slideViewPr>
    <p:cSldViewPr snapToGrid="0" snapToObjects="1">
      <p:cViewPr varScale="1">
        <p:scale>
          <a:sx n="128" d="100"/>
          <a:sy n="128" d="100"/>
        </p:scale>
        <p:origin x="58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7/9/19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7/9/19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7/9/19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1A4336-A31B-314C-9CA1-D4B775B3AA26}"/>
              </a:ext>
            </a:extLst>
          </p:cNvPr>
          <p:cNvPicPr>
            <a:picLocks noChangeAspect="1"/>
          </p:cNvPicPr>
          <p:nvPr/>
        </p:nvPicPr>
        <p:blipFill>
          <a:blip r:embed="rId2"/>
          <a:stretch>
            <a:fillRect/>
          </a:stretch>
        </p:blipFill>
        <p:spPr>
          <a:xfrm>
            <a:off x="1035222" y="1039354"/>
            <a:ext cx="1950436" cy="1693907"/>
          </a:xfrm>
          <a:prstGeom prst="rect">
            <a:avLst/>
          </a:prstGeom>
          <a:effectLst>
            <a:softEdge rad="165100"/>
          </a:effectLst>
        </p:spPr>
      </p:pic>
      <p:sp>
        <p:nvSpPr>
          <p:cNvPr id="2" name="Title 1">
            <a:extLst>
              <a:ext uri="{FF2B5EF4-FFF2-40B4-BE49-F238E27FC236}">
                <a16:creationId xmlns:a16="http://schemas.microsoft.com/office/drawing/2014/main" id="{88F155CB-2F6F-2043-A344-C5A3EBC91513}"/>
              </a:ext>
            </a:extLst>
          </p:cNvPr>
          <p:cNvSpPr>
            <a:spLocks noGrp="1"/>
          </p:cNvSpPr>
          <p:nvPr>
            <p:ph type="ctrTitle"/>
          </p:nvPr>
        </p:nvSpPr>
        <p:spPr/>
        <p:txBody>
          <a:bodyPr/>
          <a:lstStyle/>
          <a:p>
            <a:r>
              <a:rPr lang="en-US" dirty="0"/>
              <a:t>Sensory-Motor  exercises</a:t>
            </a:r>
          </a:p>
        </p:txBody>
      </p:sp>
      <p:sp>
        <p:nvSpPr>
          <p:cNvPr id="3" name="Subtitle 2">
            <a:extLst>
              <a:ext uri="{FF2B5EF4-FFF2-40B4-BE49-F238E27FC236}">
                <a16:creationId xmlns:a16="http://schemas.microsoft.com/office/drawing/2014/main" id="{64643929-EDF1-CA43-99DB-3EC2B5E90CB4}"/>
              </a:ext>
            </a:extLst>
          </p:cNvPr>
          <p:cNvSpPr>
            <a:spLocks noGrp="1"/>
          </p:cNvSpPr>
          <p:nvPr>
            <p:ph type="subTitle" idx="1"/>
          </p:nvPr>
        </p:nvSpPr>
        <p:spPr/>
        <p:txBody>
          <a:bodyPr/>
          <a:lstStyle/>
          <a:p>
            <a:r>
              <a:rPr lang="en-US" dirty="0"/>
              <a:t>Training the Brain Through Physical Stimulation</a:t>
            </a:r>
          </a:p>
        </p:txBody>
      </p:sp>
      <p:pic>
        <p:nvPicPr>
          <p:cNvPr id="11" name="Picture 10">
            <a:extLst>
              <a:ext uri="{FF2B5EF4-FFF2-40B4-BE49-F238E27FC236}">
                <a16:creationId xmlns:a16="http://schemas.microsoft.com/office/drawing/2014/main" id="{6E0C2941-8A77-8B42-B716-377835DFE680}"/>
              </a:ext>
            </a:extLst>
          </p:cNvPr>
          <p:cNvPicPr>
            <a:picLocks noChangeAspect="1"/>
          </p:cNvPicPr>
          <p:nvPr/>
        </p:nvPicPr>
        <p:blipFill>
          <a:blip r:embed="rId3"/>
          <a:stretch>
            <a:fillRect/>
          </a:stretch>
        </p:blipFill>
        <p:spPr>
          <a:xfrm>
            <a:off x="9323643" y="3886679"/>
            <a:ext cx="1748548" cy="1908125"/>
          </a:xfrm>
          <a:prstGeom prst="rect">
            <a:avLst/>
          </a:prstGeom>
          <a:effectLst>
            <a:softEdge rad="266700"/>
          </a:effectLst>
        </p:spPr>
      </p:pic>
    </p:spTree>
    <p:extLst>
      <p:ext uri="{BB962C8B-B14F-4D97-AF65-F5344CB8AC3E}">
        <p14:creationId xmlns:p14="http://schemas.microsoft.com/office/powerpoint/2010/main" val="38495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51E-3133-2E41-8997-4A180794420D}"/>
              </a:ext>
            </a:extLst>
          </p:cNvPr>
          <p:cNvSpPr>
            <a:spLocks noGrp="1"/>
          </p:cNvSpPr>
          <p:nvPr>
            <p:ph type="title"/>
          </p:nvPr>
        </p:nvSpPr>
        <p:spPr/>
        <p:txBody>
          <a:bodyPr/>
          <a:lstStyle/>
          <a:p>
            <a:r>
              <a:rPr lang="en-US" dirty="0"/>
              <a:t>Light-Blocking Activity: Eye Patch</a:t>
            </a:r>
          </a:p>
        </p:txBody>
      </p:sp>
      <p:sp>
        <p:nvSpPr>
          <p:cNvPr id="3" name="Content Placeholder 2">
            <a:extLst>
              <a:ext uri="{FF2B5EF4-FFF2-40B4-BE49-F238E27FC236}">
                <a16:creationId xmlns:a16="http://schemas.microsoft.com/office/drawing/2014/main" id="{8FE4B45C-F3A1-D843-BAF4-06613C9B5D3F}"/>
              </a:ext>
            </a:extLst>
          </p:cNvPr>
          <p:cNvSpPr>
            <a:spLocks noGrp="1"/>
          </p:cNvSpPr>
          <p:nvPr>
            <p:ph idx="1"/>
          </p:nvPr>
        </p:nvSpPr>
        <p:spPr/>
        <p:txBody>
          <a:bodyPr/>
          <a:lstStyle/>
          <a:p>
            <a:r>
              <a:rPr lang="en-US" dirty="0"/>
              <a:t>Have your child wear the patch over the eye that is on the side of the weak hemisphere. Start with 30 min and progress to 2 hours of continual use. As the child's tolerance increases, have him wear it to watch TV or play on the computer. Then have the child wear the patch to read.</a:t>
            </a:r>
          </a:p>
          <a:p>
            <a:endParaRPr lang="en-US" dirty="0"/>
          </a:p>
        </p:txBody>
      </p:sp>
      <p:sp>
        <p:nvSpPr>
          <p:cNvPr id="4" name="TextBox 3">
            <a:extLst>
              <a:ext uri="{FF2B5EF4-FFF2-40B4-BE49-F238E27FC236}">
                <a16:creationId xmlns:a16="http://schemas.microsoft.com/office/drawing/2014/main" id="{00F598A5-AE0A-784F-B599-D908D051A9AF}"/>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1</a:t>
            </a:r>
          </a:p>
        </p:txBody>
      </p:sp>
    </p:spTree>
    <p:extLst>
      <p:ext uri="{BB962C8B-B14F-4D97-AF65-F5344CB8AC3E}">
        <p14:creationId xmlns:p14="http://schemas.microsoft.com/office/powerpoint/2010/main" val="167683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51E-3133-2E41-8997-4A180794420D}"/>
              </a:ext>
            </a:extLst>
          </p:cNvPr>
          <p:cNvSpPr>
            <a:spLocks noGrp="1"/>
          </p:cNvSpPr>
          <p:nvPr>
            <p:ph type="title"/>
          </p:nvPr>
        </p:nvSpPr>
        <p:spPr/>
        <p:txBody>
          <a:bodyPr/>
          <a:lstStyle/>
          <a:p>
            <a:r>
              <a:rPr lang="en-US" dirty="0"/>
              <a:t>Light-Blocking Activity: Blocking Glasses</a:t>
            </a:r>
          </a:p>
        </p:txBody>
      </p:sp>
      <p:sp>
        <p:nvSpPr>
          <p:cNvPr id="3" name="Content Placeholder 2">
            <a:extLst>
              <a:ext uri="{FF2B5EF4-FFF2-40B4-BE49-F238E27FC236}">
                <a16:creationId xmlns:a16="http://schemas.microsoft.com/office/drawing/2014/main" id="{8FE4B45C-F3A1-D843-BAF4-06613C9B5D3F}"/>
              </a:ext>
            </a:extLst>
          </p:cNvPr>
          <p:cNvSpPr>
            <a:spLocks noGrp="1"/>
          </p:cNvSpPr>
          <p:nvPr>
            <p:ph idx="1"/>
          </p:nvPr>
        </p:nvSpPr>
        <p:spPr>
          <a:xfrm>
            <a:off x="1371600" y="1766657"/>
            <a:ext cx="7909945" cy="3808520"/>
          </a:xfrm>
        </p:spPr>
        <p:txBody>
          <a:bodyPr>
            <a:normAutofit fontScale="92500" lnSpcReduction="10000"/>
          </a:bodyPr>
          <a:lstStyle/>
          <a:p>
            <a:r>
              <a:rPr lang="en-US" dirty="0"/>
              <a:t>Right brain deficiency: Block right half of both lenses. </a:t>
            </a:r>
          </a:p>
          <a:p>
            <a:r>
              <a:rPr lang="en-US" dirty="0"/>
              <a:t>Left brain deficiency: Block left half of both lenses. </a:t>
            </a:r>
          </a:p>
          <a:p>
            <a:r>
              <a:rPr lang="en-US" dirty="0"/>
              <a:t>Hemifield glasses are special lenses that can be manipulated to partially block light from entering the retina. They are easy to make on your own. </a:t>
            </a:r>
          </a:p>
          <a:p>
            <a:r>
              <a:rPr lang="en-US" dirty="0"/>
              <a:t>To get the blocking effect, use paint, White-Out, or masking tape to completely cover halt the lenses as illustrated and specified above. This means you will be blocking the outside of one lens and the inside of the other. On the outer block, make sure you block the lens all the way around the side. </a:t>
            </a:r>
          </a:p>
          <a:p>
            <a:r>
              <a:rPr lang="en-US" dirty="0"/>
              <a:t>Start out by having your child wear the glasses for a half hour a day, then build up to a longer time, optimally 2 hours of continual use. </a:t>
            </a:r>
          </a:p>
          <a:p>
            <a:endParaRPr lang="en-US" dirty="0"/>
          </a:p>
          <a:p>
            <a:endParaRPr lang="en-US" dirty="0"/>
          </a:p>
          <a:p>
            <a:endParaRPr lang="en-US" dirty="0"/>
          </a:p>
        </p:txBody>
      </p:sp>
      <p:sp>
        <p:nvSpPr>
          <p:cNvPr id="4" name="TextBox 3">
            <a:extLst>
              <a:ext uri="{FF2B5EF4-FFF2-40B4-BE49-F238E27FC236}">
                <a16:creationId xmlns:a16="http://schemas.microsoft.com/office/drawing/2014/main" id="{00F598A5-AE0A-784F-B599-D908D051A9AF}"/>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2</a:t>
            </a:r>
          </a:p>
        </p:txBody>
      </p:sp>
      <p:pic>
        <p:nvPicPr>
          <p:cNvPr id="6" name="Picture 5">
            <a:extLst>
              <a:ext uri="{FF2B5EF4-FFF2-40B4-BE49-F238E27FC236}">
                <a16:creationId xmlns:a16="http://schemas.microsoft.com/office/drawing/2014/main" id="{C3B44007-DBF2-BF46-A985-ACCDAFC4C832}"/>
              </a:ext>
            </a:extLst>
          </p:cNvPr>
          <p:cNvPicPr>
            <a:picLocks noChangeAspect="1"/>
          </p:cNvPicPr>
          <p:nvPr/>
        </p:nvPicPr>
        <p:blipFill>
          <a:blip r:embed="rId2"/>
          <a:stretch>
            <a:fillRect/>
          </a:stretch>
        </p:blipFill>
        <p:spPr>
          <a:xfrm>
            <a:off x="9281544" y="2171700"/>
            <a:ext cx="2714861" cy="1867640"/>
          </a:xfrm>
          <a:prstGeom prst="rect">
            <a:avLst/>
          </a:prstGeom>
        </p:spPr>
      </p:pic>
    </p:spTree>
    <p:extLst>
      <p:ext uri="{BB962C8B-B14F-4D97-AF65-F5344CB8AC3E}">
        <p14:creationId xmlns:p14="http://schemas.microsoft.com/office/powerpoint/2010/main" val="323318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251E-3133-2E41-8997-4A180794420D}"/>
              </a:ext>
            </a:extLst>
          </p:cNvPr>
          <p:cNvSpPr>
            <a:spLocks noGrp="1"/>
          </p:cNvSpPr>
          <p:nvPr>
            <p:ph type="title"/>
          </p:nvPr>
        </p:nvSpPr>
        <p:spPr/>
        <p:txBody>
          <a:bodyPr/>
          <a:lstStyle/>
          <a:p>
            <a:r>
              <a:rPr lang="en-US" dirty="0"/>
              <a:t>Light-Blocking Activity: Light Stimulation</a:t>
            </a:r>
          </a:p>
        </p:txBody>
      </p:sp>
      <p:sp>
        <p:nvSpPr>
          <p:cNvPr id="3" name="Content Placeholder 2">
            <a:extLst>
              <a:ext uri="{FF2B5EF4-FFF2-40B4-BE49-F238E27FC236}">
                <a16:creationId xmlns:a16="http://schemas.microsoft.com/office/drawing/2014/main" id="{8FE4B45C-F3A1-D843-BAF4-06613C9B5D3F}"/>
              </a:ext>
            </a:extLst>
          </p:cNvPr>
          <p:cNvSpPr>
            <a:spLocks noGrp="1"/>
          </p:cNvSpPr>
          <p:nvPr>
            <p:ph idx="1"/>
          </p:nvPr>
        </p:nvSpPr>
        <p:spPr>
          <a:xfrm>
            <a:off x="1371600" y="1766657"/>
            <a:ext cx="10194966" cy="3779120"/>
          </a:xfrm>
        </p:spPr>
        <p:txBody>
          <a:bodyPr>
            <a:normAutofit/>
          </a:bodyPr>
          <a:lstStyle/>
          <a:p>
            <a:r>
              <a:rPr lang="en-US" dirty="0"/>
              <a:t>In this exercise, you will use light to stimulate the eye by making the eyes contact. </a:t>
            </a:r>
          </a:p>
          <a:p>
            <a:r>
              <a:rPr lang="en-US" dirty="0"/>
              <a:t>Have the child put on the blocking glass. With the flashlight ready, ask the child to look straight ahead in the distance.</a:t>
            </a:r>
          </a:p>
          <a:p>
            <a:r>
              <a:rPr lang="en-US" dirty="0"/>
              <a:t>Position yourself and the light about 6-8 inches away from the eye to the opposite the child’s hemispheric deficiency. </a:t>
            </a:r>
          </a:p>
          <a:p>
            <a:r>
              <a:rPr lang="en-US" dirty="0"/>
              <a:t>Turn on the flashlight and shine it into the corner of the eye closer to you. This will make the pupils of both eyes constrict and then dilate. Count how long it takes for this to happen. When the eye stop dilating, you can stop. </a:t>
            </a:r>
          </a:p>
          <a:p>
            <a:r>
              <a:rPr lang="en-US" dirty="0"/>
              <a:t>You want the eyes to stay constricted a long time – approximately 10-15 seconds ideal</a:t>
            </a:r>
          </a:p>
          <a:p>
            <a:endParaRPr lang="en-US" dirty="0"/>
          </a:p>
        </p:txBody>
      </p:sp>
      <p:sp>
        <p:nvSpPr>
          <p:cNvPr id="4" name="TextBox 3">
            <a:extLst>
              <a:ext uri="{FF2B5EF4-FFF2-40B4-BE49-F238E27FC236}">
                <a16:creationId xmlns:a16="http://schemas.microsoft.com/office/drawing/2014/main" id="{00F598A5-AE0A-784F-B599-D908D051A9AF}"/>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3</a:t>
            </a:r>
          </a:p>
        </p:txBody>
      </p:sp>
    </p:spTree>
    <p:extLst>
      <p:ext uri="{BB962C8B-B14F-4D97-AF65-F5344CB8AC3E}">
        <p14:creationId xmlns:p14="http://schemas.microsoft.com/office/powerpoint/2010/main" val="306614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1/9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fontScale="92500" lnSpcReduction="20000"/>
          </a:bodyPr>
          <a:lstStyle/>
          <a:p>
            <a:r>
              <a:rPr lang="en-US" dirty="0"/>
              <a:t>Right hemisphere = Low-frequency sound </a:t>
            </a:r>
          </a:p>
          <a:p>
            <a:r>
              <a:rPr lang="en-US" dirty="0"/>
              <a:t>Left hemisphere = High-frequency sound </a:t>
            </a:r>
          </a:p>
          <a:p>
            <a:r>
              <a:rPr lang="en-US" dirty="0"/>
              <a:t>Right Hemisphere </a:t>
            </a:r>
          </a:p>
          <a:p>
            <a:pPr lvl="1"/>
            <a:r>
              <a:rPr lang="en-US" dirty="0"/>
              <a:t>Harmony </a:t>
            </a:r>
          </a:p>
          <a:p>
            <a:pPr lvl="1"/>
            <a:r>
              <a:rPr lang="en-US" dirty="0"/>
              <a:t>Interval </a:t>
            </a:r>
          </a:p>
          <a:p>
            <a:pPr lvl="1"/>
            <a:r>
              <a:rPr lang="en-US" dirty="0"/>
              <a:t>Quality </a:t>
            </a:r>
          </a:p>
          <a:p>
            <a:pPr lvl="1"/>
            <a:r>
              <a:rPr lang="en-US" dirty="0"/>
              <a:t>Timbre </a:t>
            </a:r>
          </a:p>
          <a:p>
            <a:pPr lvl="1"/>
            <a:r>
              <a:rPr lang="en-US" dirty="0"/>
              <a:t>Spatial, temporal, and long-term patterns </a:t>
            </a:r>
          </a:p>
          <a:p>
            <a:r>
              <a:rPr lang="en-US" dirty="0"/>
              <a:t>Left Hemisphere </a:t>
            </a:r>
          </a:p>
          <a:p>
            <a:pPr lvl="1"/>
            <a:r>
              <a:rPr lang="en-US" dirty="0"/>
              <a:t>Rapid variance in volume </a:t>
            </a:r>
          </a:p>
          <a:p>
            <a:pPr lvl="1"/>
            <a:r>
              <a:rPr lang="en-US" dirty="0"/>
              <a:t>Pitch </a:t>
            </a:r>
          </a:p>
          <a:p>
            <a:pPr lvl="1"/>
            <a:r>
              <a:rPr lang="en-US" dirty="0"/>
              <a:t>Timing </a:t>
            </a:r>
          </a:p>
          <a:p>
            <a:pPr lvl="1"/>
            <a:r>
              <a:rPr lang="en-US" dirty="0"/>
              <a:t>Rhythm </a:t>
            </a:r>
          </a:p>
          <a:p>
            <a:pPr lvl="1"/>
            <a:r>
              <a:rPr lang="en-US" dirty="0"/>
              <a:t>Lyrics </a:t>
            </a:r>
          </a:p>
          <a:p>
            <a:pPr lvl="1"/>
            <a:r>
              <a:rPr lang="en-US" dirty="0"/>
              <a:t>Familiar sounds </a:t>
            </a:r>
          </a:p>
        </p:txBody>
      </p:sp>
    </p:spTree>
    <p:extLst>
      <p:ext uri="{BB962C8B-B14F-4D97-AF65-F5344CB8AC3E}">
        <p14:creationId xmlns:p14="http://schemas.microsoft.com/office/powerpoint/2010/main" val="349860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2/9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a:bodyPr>
          <a:lstStyle/>
          <a:p>
            <a:r>
              <a:rPr lang="en-US" b="1" dirty="0"/>
              <a:t>Right Brain Music: Note C (Red)</a:t>
            </a:r>
          </a:p>
          <a:p>
            <a:pPr lvl="1"/>
            <a:r>
              <a:rPr lang="en-US" dirty="0"/>
              <a:t>CLASSICAL </a:t>
            </a:r>
          </a:p>
          <a:p>
            <a:pPr lvl="2"/>
            <a:r>
              <a:rPr lang="en-US" dirty="0"/>
              <a:t>"March </a:t>
            </a:r>
            <a:r>
              <a:rPr lang="en-US" dirty="0" err="1"/>
              <a:t>Militaire</a:t>
            </a:r>
            <a:r>
              <a:rPr lang="en-US" dirty="0"/>
              <a:t>," by Schubert </a:t>
            </a:r>
          </a:p>
          <a:p>
            <a:pPr lvl="2"/>
            <a:r>
              <a:rPr lang="en-US" dirty="0"/>
              <a:t>Any march by John Philip Sousa </a:t>
            </a:r>
          </a:p>
          <a:p>
            <a:pPr lvl="2"/>
            <a:r>
              <a:rPr lang="en-US" dirty="0"/>
              <a:t>"Sailor's Dance" from The Red Poppy Ballet Suite, by Reinhold </a:t>
            </a:r>
            <a:r>
              <a:rPr lang="en-US" dirty="0" err="1"/>
              <a:t>Gliere</a:t>
            </a:r>
            <a:r>
              <a:rPr lang="en-US" dirty="0"/>
              <a:t> </a:t>
            </a:r>
          </a:p>
          <a:p>
            <a:pPr lvl="2"/>
            <a:r>
              <a:rPr lang="en-US" dirty="0"/>
              <a:t>NEW AGE </a:t>
            </a:r>
          </a:p>
          <a:p>
            <a:pPr lvl="2"/>
            <a:r>
              <a:rPr lang="en-US" dirty="0"/>
              <a:t>"Mars," from The Planets, by Gustav Holst </a:t>
            </a:r>
          </a:p>
          <a:p>
            <a:pPr lvl="1"/>
            <a:r>
              <a:rPr lang="en-US" dirty="0"/>
              <a:t>NEW AGE </a:t>
            </a:r>
          </a:p>
          <a:p>
            <a:pPr lvl="2"/>
            <a:r>
              <a:rPr lang="en-US" dirty="0"/>
              <a:t>"Mars," from The Planets, by Gustav Holst </a:t>
            </a:r>
          </a:p>
          <a:p>
            <a:pPr lvl="2"/>
            <a:r>
              <a:rPr lang="en-US" dirty="0"/>
              <a:t>"On the Edge." by Mickey Hart </a:t>
            </a:r>
          </a:p>
          <a:p>
            <a:pPr lvl="2"/>
            <a:r>
              <a:rPr lang="en-US" dirty="0" err="1"/>
              <a:t>Diga</a:t>
            </a:r>
            <a:r>
              <a:rPr lang="en-US" dirty="0"/>
              <a:t> Rhythm," by Mickey Hart </a:t>
            </a:r>
          </a:p>
          <a:p>
            <a:pPr lvl="2"/>
            <a:endParaRPr lang="en-US" dirty="0"/>
          </a:p>
        </p:txBody>
      </p:sp>
    </p:spTree>
    <p:extLst>
      <p:ext uri="{BB962C8B-B14F-4D97-AF65-F5344CB8AC3E}">
        <p14:creationId xmlns:p14="http://schemas.microsoft.com/office/powerpoint/2010/main" val="12038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3/9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a:bodyPr>
          <a:lstStyle/>
          <a:p>
            <a:r>
              <a:rPr lang="en-US" b="1" dirty="0"/>
              <a:t>Right Brain Music: Note D (Orange)</a:t>
            </a:r>
          </a:p>
          <a:p>
            <a:pPr lvl="1"/>
            <a:r>
              <a:rPr lang="en-US" dirty="0"/>
              <a:t>CLASSICAL </a:t>
            </a:r>
          </a:p>
          <a:p>
            <a:pPr lvl="2"/>
            <a:r>
              <a:rPr lang="en-US" dirty="0"/>
              <a:t>Hungarian Dance No. 5, by Brahms </a:t>
            </a:r>
          </a:p>
          <a:p>
            <a:pPr lvl="2"/>
            <a:r>
              <a:rPr lang="en-US" dirty="0"/>
              <a:t>"Habanera" from Carmen, by Bizet </a:t>
            </a:r>
          </a:p>
          <a:p>
            <a:pPr lvl="2"/>
            <a:r>
              <a:rPr lang="en-US" dirty="0"/>
              <a:t>Capriccio Espagnole", by Rimsky-Korsakov </a:t>
            </a:r>
          </a:p>
          <a:p>
            <a:pPr lvl="1"/>
            <a:r>
              <a:rPr lang="en-US" dirty="0"/>
              <a:t>NEW AGE </a:t>
            </a:r>
          </a:p>
          <a:p>
            <a:pPr lvl="2"/>
            <a:r>
              <a:rPr lang="en-US" dirty="0"/>
              <a:t>"</a:t>
            </a:r>
            <a:r>
              <a:rPr lang="en-US" dirty="0" err="1"/>
              <a:t>Winterfall</a:t>
            </a:r>
            <a:r>
              <a:rPr lang="en-US" dirty="0"/>
              <a:t> Music" by Paul Warner </a:t>
            </a:r>
          </a:p>
          <a:p>
            <a:pPr lvl="2"/>
            <a:r>
              <a:rPr lang="en-US" dirty="0"/>
              <a:t>"Jupiter from The Planets, by Gustav Holst </a:t>
            </a:r>
          </a:p>
          <a:p>
            <a:pPr lvl="2"/>
            <a:r>
              <a:rPr lang="en-US" dirty="0"/>
              <a:t>Eagle's Call," by Bruce </a:t>
            </a:r>
            <a:r>
              <a:rPr lang="en-US" dirty="0" err="1"/>
              <a:t>Hurnow</a:t>
            </a:r>
            <a:r>
              <a:rPr lang="en-US" dirty="0"/>
              <a:t> </a:t>
            </a:r>
          </a:p>
          <a:p>
            <a:pPr lvl="2"/>
            <a:r>
              <a:rPr lang="en-US" dirty="0"/>
              <a:t>Right Brain Music: Note E (Yellow) </a:t>
            </a:r>
          </a:p>
          <a:p>
            <a:pPr lvl="2"/>
            <a:endParaRPr lang="en-US" dirty="0"/>
          </a:p>
        </p:txBody>
      </p:sp>
    </p:spTree>
    <p:extLst>
      <p:ext uri="{BB962C8B-B14F-4D97-AF65-F5344CB8AC3E}">
        <p14:creationId xmlns:p14="http://schemas.microsoft.com/office/powerpoint/2010/main" val="265795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4/9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a:bodyPr>
          <a:lstStyle/>
          <a:p>
            <a:r>
              <a:rPr lang="en-US" b="1" dirty="0"/>
              <a:t>Right Brain Music: Note E (Yellow)</a:t>
            </a:r>
          </a:p>
          <a:p>
            <a:pPr lvl="1"/>
            <a:r>
              <a:rPr lang="en-US" dirty="0"/>
              <a:t>CLASSICAL </a:t>
            </a:r>
          </a:p>
          <a:p>
            <a:pPr lvl="2"/>
            <a:r>
              <a:rPr lang="en-US" dirty="0"/>
              <a:t>"</a:t>
            </a:r>
            <a:r>
              <a:rPr lang="en-US" dirty="0" err="1"/>
              <a:t>Arabeske</a:t>
            </a:r>
            <a:r>
              <a:rPr lang="en-US" dirty="0"/>
              <a:t>," by Schumann </a:t>
            </a:r>
          </a:p>
          <a:p>
            <a:pPr lvl="2"/>
            <a:r>
              <a:rPr lang="en-US" dirty="0"/>
              <a:t>"Fountains of Rome," by Respighi </a:t>
            </a:r>
          </a:p>
          <a:p>
            <a:pPr lvl="2"/>
            <a:r>
              <a:rPr lang="en-US" dirty="0"/>
              <a:t>Piano Concerto No. 26, by Mozart </a:t>
            </a:r>
          </a:p>
          <a:p>
            <a:pPr lvl="1"/>
            <a:r>
              <a:rPr lang="en-US" dirty="0"/>
              <a:t>NEW AGE </a:t>
            </a:r>
          </a:p>
          <a:p>
            <a:pPr lvl="2"/>
            <a:r>
              <a:rPr lang="en-US" dirty="0"/>
              <a:t>"Lemurian Sunrise," by Paul Lloyd Warner </a:t>
            </a:r>
          </a:p>
          <a:p>
            <a:pPr lvl="2"/>
            <a:r>
              <a:rPr lang="en-US" dirty="0"/>
              <a:t>"Dawn, by Steven Halpern </a:t>
            </a:r>
          </a:p>
          <a:p>
            <a:pPr lvl="2"/>
            <a:r>
              <a:rPr lang="en-US" dirty="0"/>
              <a:t>"</a:t>
            </a:r>
            <a:r>
              <a:rPr lang="en-US" dirty="0" err="1"/>
              <a:t>Kitaro</a:t>
            </a:r>
            <a:r>
              <a:rPr lang="en-US" dirty="0"/>
              <a:t> Ki," by </a:t>
            </a:r>
            <a:r>
              <a:rPr lang="en-US" dirty="0" err="1"/>
              <a:t>Kitaro</a:t>
            </a:r>
            <a:r>
              <a:rPr lang="en-US" dirty="0"/>
              <a:t> </a:t>
            </a:r>
          </a:p>
          <a:p>
            <a:pPr lvl="2"/>
            <a:endParaRPr lang="en-US" dirty="0"/>
          </a:p>
        </p:txBody>
      </p:sp>
    </p:spTree>
    <p:extLst>
      <p:ext uri="{BB962C8B-B14F-4D97-AF65-F5344CB8AC3E}">
        <p14:creationId xmlns:p14="http://schemas.microsoft.com/office/powerpoint/2010/main" val="180967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5/9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a:bodyPr>
          <a:lstStyle/>
          <a:p>
            <a:r>
              <a:rPr lang="en-US" b="1" dirty="0"/>
              <a:t>Right Brain Music: Note F (Green)</a:t>
            </a:r>
          </a:p>
          <a:p>
            <a:pPr lvl="1"/>
            <a:r>
              <a:rPr lang="en-US" dirty="0"/>
              <a:t>CLASSICAL </a:t>
            </a:r>
          </a:p>
          <a:p>
            <a:pPr lvl="2"/>
            <a:r>
              <a:rPr lang="en-US" dirty="0"/>
              <a:t>Melody in F, by Rubinstein </a:t>
            </a:r>
          </a:p>
          <a:p>
            <a:pPr lvl="2"/>
            <a:r>
              <a:rPr lang="en-US" dirty="0"/>
              <a:t>Violin Concerto in E Minor, by Mendelssohn </a:t>
            </a:r>
          </a:p>
          <a:p>
            <a:pPr lvl="2"/>
            <a:r>
              <a:rPr lang="en-US" dirty="0"/>
              <a:t>"Claire de Lune" by Debussy </a:t>
            </a:r>
          </a:p>
          <a:p>
            <a:pPr lvl="1"/>
            <a:r>
              <a:rPr lang="en-US" dirty="0"/>
              <a:t>NEW AGE </a:t>
            </a:r>
          </a:p>
          <a:p>
            <a:pPr lvl="2"/>
            <a:r>
              <a:rPr lang="en-US" dirty="0"/>
              <a:t>"Pan Flute," by La Mir </a:t>
            </a:r>
          </a:p>
          <a:p>
            <a:pPr lvl="2"/>
            <a:r>
              <a:rPr lang="en-US" dirty="0"/>
              <a:t>Ocean," by Larkin </a:t>
            </a:r>
          </a:p>
          <a:p>
            <a:pPr lvl="2"/>
            <a:r>
              <a:rPr lang="en-US" dirty="0"/>
              <a:t>Fairy Ring by Mike Rowland </a:t>
            </a:r>
          </a:p>
          <a:p>
            <a:pPr lvl="2"/>
            <a:endParaRPr lang="en-US" dirty="0"/>
          </a:p>
        </p:txBody>
      </p:sp>
    </p:spTree>
    <p:extLst>
      <p:ext uri="{BB962C8B-B14F-4D97-AF65-F5344CB8AC3E}">
        <p14:creationId xmlns:p14="http://schemas.microsoft.com/office/powerpoint/2010/main" val="383393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6/9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a:bodyPr>
          <a:lstStyle/>
          <a:p>
            <a:r>
              <a:rPr lang="en-US" b="1" dirty="0"/>
              <a:t>Left Brain Music: Note G (Blue)</a:t>
            </a:r>
          </a:p>
          <a:p>
            <a:pPr lvl="1"/>
            <a:r>
              <a:rPr lang="en-US" dirty="0"/>
              <a:t>CLASSICAL </a:t>
            </a:r>
          </a:p>
          <a:p>
            <a:pPr lvl="2"/>
            <a:r>
              <a:rPr lang="en-US" dirty="0"/>
              <a:t>Air on a G String. by Bach </a:t>
            </a:r>
          </a:p>
          <a:p>
            <a:pPr lvl="2"/>
            <a:r>
              <a:rPr lang="en-US" dirty="0"/>
              <a:t>"Ave Maria," by Schubert </a:t>
            </a:r>
          </a:p>
          <a:p>
            <a:pPr lvl="2"/>
            <a:r>
              <a:rPr lang="en-US" dirty="0"/>
              <a:t>The Swan," by Saint-Saëns </a:t>
            </a:r>
          </a:p>
          <a:p>
            <a:pPr lvl="1"/>
            <a:r>
              <a:rPr lang="en-US" dirty="0"/>
              <a:t>NEW AGE </a:t>
            </a:r>
          </a:p>
          <a:p>
            <a:pPr lvl="2"/>
            <a:r>
              <a:rPr lang="en-US" dirty="0"/>
              <a:t>"Divine Gypsy" by </a:t>
            </a:r>
            <a:r>
              <a:rPr lang="en-US" dirty="0" err="1"/>
              <a:t>Paramahansa</a:t>
            </a:r>
            <a:r>
              <a:rPr lang="en-US" dirty="0"/>
              <a:t> </a:t>
            </a:r>
            <a:r>
              <a:rPr lang="en-US" dirty="0" err="1"/>
              <a:t>Yogananda</a:t>
            </a:r>
            <a:r>
              <a:rPr lang="en-US" dirty="0"/>
              <a:t> </a:t>
            </a:r>
          </a:p>
          <a:p>
            <a:pPr lvl="2"/>
            <a:r>
              <a:rPr lang="en-US" dirty="0"/>
              <a:t>"Crystal Cave," from Back to Atlantis, by Upper Astral </a:t>
            </a:r>
          </a:p>
          <a:p>
            <a:pPr lvl="2"/>
            <a:r>
              <a:rPr lang="en-US" dirty="0"/>
              <a:t>Vocal selection: "Be Still," by Rosemary Crow </a:t>
            </a:r>
          </a:p>
          <a:p>
            <a:pPr lvl="2"/>
            <a:endParaRPr lang="en-US" dirty="0"/>
          </a:p>
        </p:txBody>
      </p:sp>
    </p:spTree>
    <p:extLst>
      <p:ext uri="{BB962C8B-B14F-4D97-AF65-F5344CB8AC3E}">
        <p14:creationId xmlns:p14="http://schemas.microsoft.com/office/powerpoint/2010/main" val="4176343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7/9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a:bodyPr>
          <a:lstStyle/>
          <a:p>
            <a:r>
              <a:rPr lang="en-US" b="1" dirty="0"/>
              <a:t>Left Brain Music: Note B (Indigo)</a:t>
            </a:r>
          </a:p>
          <a:p>
            <a:pPr lvl="1"/>
            <a:r>
              <a:rPr lang="en-US" dirty="0"/>
              <a:t>CLASSICAL </a:t>
            </a:r>
          </a:p>
          <a:p>
            <a:pPr lvl="2"/>
            <a:r>
              <a:rPr lang="en-US" dirty="0"/>
              <a:t>"</a:t>
            </a:r>
            <a:r>
              <a:rPr lang="en-US" dirty="0" err="1"/>
              <a:t>Traumerei</a:t>
            </a:r>
            <a:r>
              <a:rPr lang="en-US" dirty="0"/>
              <a:t>," by Schumann </a:t>
            </a:r>
          </a:p>
          <a:p>
            <a:pPr lvl="2"/>
            <a:r>
              <a:rPr lang="en-US" dirty="0"/>
              <a:t>"Adagio" from Symphony No. 1 in C Minor, by Brahms </a:t>
            </a:r>
          </a:p>
          <a:p>
            <a:pPr lvl="2"/>
            <a:r>
              <a:rPr lang="en-US" dirty="0"/>
              <a:t>"</a:t>
            </a:r>
            <a:r>
              <a:rPr lang="en-US" dirty="0" err="1"/>
              <a:t>Poéme</a:t>
            </a:r>
            <a:r>
              <a:rPr lang="en-US" dirty="0"/>
              <a:t> for Violin and Orchestra," by Ernest </a:t>
            </a:r>
            <a:r>
              <a:rPr lang="en-US" dirty="0" err="1"/>
              <a:t>Chausson</a:t>
            </a:r>
            <a:r>
              <a:rPr lang="en-US" dirty="0"/>
              <a:t> </a:t>
            </a:r>
          </a:p>
          <a:p>
            <a:pPr lvl="1"/>
            <a:r>
              <a:rPr lang="en-US" dirty="0"/>
              <a:t>NEW AGE </a:t>
            </a:r>
          </a:p>
          <a:p>
            <a:pPr lvl="2"/>
            <a:r>
              <a:rPr lang="en-US" dirty="0"/>
              <a:t>"Angel Love" by </a:t>
            </a:r>
            <a:r>
              <a:rPr lang="en-US" dirty="0" err="1"/>
              <a:t>Aeoliah</a:t>
            </a:r>
            <a:r>
              <a:rPr lang="en-US" dirty="0"/>
              <a:t> </a:t>
            </a:r>
          </a:p>
          <a:p>
            <a:pPr lvl="2"/>
            <a:r>
              <a:rPr lang="en-US" dirty="0"/>
              <a:t>"Inside," by Paul Horn </a:t>
            </a:r>
          </a:p>
          <a:p>
            <a:pPr lvl="2"/>
            <a:r>
              <a:rPr lang="en-US" dirty="0"/>
              <a:t>"Venus" from The Planets, by Holst </a:t>
            </a:r>
          </a:p>
        </p:txBody>
      </p:sp>
    </p:spTree>
    <p:extLst>
      <p:ext uri="{BB962C8B-B14F-4D97-AF65-F5344CB8AC3E}">
        <p14:creationId xmlns:p14="http://schemas.microsoft.com/office/powerpoint/2010/main" val="130565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EF9-935D-1049-9512-34218F5B64F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4DC8457-8561-344B-B46F-5118CD05118F}"/>
              </a:ext>
            </a:extLst>
          </p:cNvPr>
          <p:cNvSpPr>
            <a:spLocks noGrp="1"/>
          </p:cNvSpPr>
          <p:nvPr>
            <p:ph idx="1"/>
          </p:nvPr>
        </p:nvSpPr>
        <p:spPr/>
        <p:txBody>
          <a:bodyPr>
            <a:normAutofit lnSpcReduction="10000"/>
          </a:bodyPr>
          <a:lstStyle/>
          <a:p>
            <a:r>
              <a:rPr lang="en-US" dirty="0"/>
              <a:t>The body and brain are a reciprocal feedback system. Growth of one is dependent on the other.</a:t>
            </a:r>
          </a:p>
          <a:p>
            <a:r>
              <a:rPr lang="en-US" dirty="0"/>
              <a:t>The growth is created by stimulation by the environment</a:t>
            </a:r>
          </a:p>
          <a:p>
            <a:r>
              <a:rPr lang="en-US" dirty="0"/>
              <a:t>You will retrain the brain through physical and sensory stimulation</a:t>
            </a:r>
          </a:p>
          <a:p>
            <a:r>
              <a:rPr lang="en-US" dirty="0"/>
              <a:t>None of these activities will harm a child. There are no negative side effects.</a:t>
            </a:r>
          </a:p>
          <a:p>
            <a:r>
              <a:rPr lang="en-US" dirty="0"/>
              <a:t>Most of the exercises are divided by function level – Level 1 is the most severe weakness, Level 2 is moderate, and Level 3 is the least severe. You will start your child out at his or her current level.</a:t>
            </a:r>
          </a:p>
          <a:p>
            <a:r>
              <a:rPr lang="en-US" dirty="0"/>
              <a:t>When the child can achieve each exercise without fault at Level 3 for four sessions in a row, you will have successfully completed the program.</a:t>
            </a:r>
          </a:p>
        </p:txBody>
      </p:sp>
    </p:spTree>
    <p:extLst>
      <p:ext uri="{BB962C8B-B14F-4D97-AF65-F5344CB8AC3E}">
        <p14:creationId xmlns:p14="http://schemas.microsoft.com/office/powerpoint/2010/main" val="2598005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8/9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600200"/>
            <a:ext cx="9601200" cy="4870174"/>
          </a:xfrm>
        </p:spPr>
        <p:txBody>
          <a:bodyPr>
            <a:normAutofit/>
          </a:bodyPr>
          <a:lstStyle/>
          <a:p>
            <a:r>
              <a:rPr lang="en-US" b="1" dirty="0"/>
              <a:t>Left Brain Music: Note A (Violet)</a:t>
            </a:r>
          </a:p>
          <a:p>
            <a:pPr lvl="1"/>
            <a:r>
              <a:rPr lang="en-US" dirty="0"/>
              <a:t>CLASSICAL </a:t>
            </a:r>
          </a:p>
          <a:p>
            <a:pPr lvl="2"/>
            <a:r>
              <a:rPr lang="en-US" dirty="0"/>
              <a:t>Piano Concerto in B Minor, by Tchaikovsky </a:t>
            </a:r>
          </a:p>
          <a:p>
            <a:pPr lvl="2"/>
            <a:r>
              <a:rPr lang="en-US" dirty="0" err="1"/>
              <a:t>Liebestraum</a:t>
            </a:r>
            <a:r>
              <a:rPr lang="en-US" dirty="0"/>
              <a:t>, by Liszt </a:t>
            </a:r>
          </a:p>
          <a:p>
            <a:pPr lvl="2"/>
            <a:r>
              <a:rPr lang="en-US" dirty="0"/>
              <a:t>Gregorian Chants </a:t>
            </a:r>
          </a:p>
          <a:p>
            <a:pPr lvl="1"/>
            <a:r>
              <a:rPr lang="en-US" dirty="0"/>
              <a:t>NEW AGE </a:t>
            </a:r>
          </a:p>
          <a:p>
            <a:pPr lvl="2"/>
            <a:r>
              <a:rPr lang="en-US" dirty="0"/>
              <a:t>"The Great Pyramid" by Paul Horn </a:t>
            </a:r>
          </a:p>
          <a:p>
            <a:pPr lvl="2"/>
            <a:r>
              <a:rPr lang="en-US" dirty="0"/>
              <a:t>Neptune," from The Planets, by Gustav Holst </a:t>
            </a:r>
          </a:p>
          <a:p>
            <a:pPr lvl="2"/>
            <a:r>
              <a:rPr lang="en-US" dirty="0"/>
              <a:t>"Eventide" by Stephen Halpern </a:t>
            </a:r>
          </a:p>
        </p:txBody>
      </p:sp>
    </p:spTree>
    <p:extLst>
      <p:ext uri="{BB962C8B-B14F-4D97-AF65-F5344CB8AC3E}">
        <p14:creationId xmlns:p14="http://schemas.microsoft.com/office/powerpoint/2010/main" val="82326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98BB-1A23-C049-8151-E6429B33612D}"/>
              </a:ext>
            </a:extLst>
          </p:cNvPr>
          <p:cNvSpPr>
            <a:spLocks noGrp="1"/>
          </p:cNvSpPr>
          <p:nvPr>
            <p:ph type="title"/>
          </p:nvPr>
        </p:nvSpPr>
        <p:spPr/>
        <p:txBody>
          <a:bodyPr/>
          <a:lstStyle/>
          <a:p>
            <a:r>
              <a:rPr lang="en-US" dirty="0"/>
              <a:t>Musical Brain Activities 9/9</a:t>
            </a:r>
          </a:p>
        </p:txBody>
      </p:sp>
      <p:sp>
        <p:nvSpPr>
          <p:cNvPr id="3" name="Content Placeholder 2">
            <a:extLst>
              <a:ext uri="{FF2B5EF4-FFF2-40B4-BE49-F238E27FC236}">
                <a16:creationId xmlns:a16="http://schemas.microsoft.com/office/drawing/2014/main" id="{81D65CEE-24AF-574E-9526-0290B49635BB}"/>
              </a:ext>
            </a:extLst>
          </p:cNvPr>
          <p:cNvSpPr>
            <a:spLocks noGrp="1"/>
          </p:cNvSpPr>
          <p:nvPr>
            <p:ph idx="1"/>
          </p:nvPr>
        </p:nvSpPr>
        <p:spPr>
          <a:xfrm>
            <a:off x="1371600" y="1461052"/>
            <a:ext cx="9601200" cy="5009322"/>
          </a:xfrm>
        </p:spPr>
        <p:txBody>
          <a:bodyPr>
            <a:normAutofit fontScale="92500" lnSpcReduction="10000"/>
          </a:bodyPr>
          <a:lstStyle/>
          <a:p>
            <a:r>
              <a:rPr lang="en-US" b="1" dirty="0"/>
              <a:t>Sound Blocking Exercises</a:t>
            </a:r>
          </a:p>
          <a:p>
            <a:pPr lvl="1"/>
            <a:r>
              <a:rPr lang="en-US" dirty="0"/>
              <a:t>Right hemisphere deficiency: Block left ear, </a:t>
            </a:r>
          </a:p>
          <a:p>
            <a:pPr lvl="1"/>
            <a:r>
              <a:rPr lang="en-US" dirty="0"/>
              <a:t>Left hemisphere deficiency: Block right ear. </a:t>
            </a:r>
          </a:p>
          <a:p>
            <a:pPr lvl="1"/>
            <a:r>
              <a:rPr lang="en-US" dirty="0"/>
              <a:t>These exercises involve using an earplug in one ear to block sound. Blocking the music in the “good” ear will allow natural sound to enter and stimulate the brain.</a:t>
            </a:r>
          </a:p>
          <a:p>
            <a:pPr lvl="1"/>
            <a:r>
              <a:rPr lang="en-US" dirty="0"/>
              <a:t>You can use any musical selection as long as it is specific to your child’s hemispheric weakness</a:t>
            </a:r>
          </a:p>
          <a:p>
            <a:pPr lvl="1"/>
            <a:r>
              <a:rPr lang="en-US" b="1" dirty="0"/>
              <a:t>Level 1</a:t>
            </a:r>
            <a:r>
              <a:rPr lang="en-US" dirty="0"/>
              <a:t>: Start out having your child get used to wearing an earplug. Have your child wear one earplug in the appropriate ear for minimum 30 minutes. </a:t>
            </a:r>
          </a:p>
          <a:p>
            <a:pPr lvl="1"/>
            <a:r>
              <a:rPr lang="en-US" b="1" dirty="0"/>
              <a:t>Level 2</a:t>
            </a:r>
            <a:r>
              <a:rPr lang="en-US" dirty="0"/>
              <a:t>: Select music that corresponds to your child's deficiency. Play the music ambiently so your child does not have to have headphones at first. Start out at 10 minutes a day and build up to 30 minutes.</a:t>
            </a:r>
          </a:p>
          <a:p>
            <a:pPr lvl="1"/>
            <a:r>
              <a:rPr lang="en-US" b="1" dirty="0"/>
              <a:t>Level 3</a:t>
            </a:r>
            <a:r>
              <a:rPr lang="en-US" dirty="0"/>
              <a:t>:  </a:t>
            </a:r>
            <a:r>
              <a:rPr lang="en-US" dirty="0" err="1"/>
              <a:t>Wou</a:t>
            </a:r>
            <a:r>
              <a:rPr lang="en-US" dirty="0"/>
              <a:t> will not need an earplug but you will need headphones. Remove the earpiece from the side of your child’s "good" ear so the sound only goes to the side of the deficiency. Use the same time progression and criteria as you did for Level 2. Gradually increase the time until your child can tolerate an hour straight.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692254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CF8B-EC55-184C-B544-B7394CCAA83D}"/>
              </a:ext>
            </a:extLst>
          </p:cNvPr>
          <p:cNvSpPr>
            <a:spLocks noGrp="1"/>
          </p:cNvSpPr>
          <p:nvPr>
            <p:ph type="title"/>
          </p:nvPr>
        </p:nvSpPr>
        <p:spPr/>
        <p:txBody>
          <a:bodyPr/>
          <a:lstStyle/>
          <a:p>
            <a:r>
              <a:rPr lang="en-US" dirty="0"/>
              <a:t>Vestibular Exercises – Slow Spinning</a:t>
            </a:r>
          </a:p>
        </p:txBody>
      </p:sp>
      <p:sp>
        <p:nvSpPr>
          <p:cNvPr id="3" name="Content Placeholder 2">
            <a:extLst>
              <a:ext uri="{FF2B5EF4-FFF2-40B4-BE49-F238E27FC236}">
                <a16:creationId xmlns:a16="http://schemas.microsoft.com/office/drawing/2014/main" id="{7FFAADEB-4BE9-2648-83B5-3AC752B56DBA}"/>
              </a:ext>
            </a:extLst>
          </p:cNvPr>
          <p:cNvSpPr>
            <a:spLocks noGrp="1"/>
          </p:cNvSpPr>
          <p:nvPr>
            <p:ph idx="1"/>
          </p:nvPr>
        </p:nvSpPr>
        <p:spPr>
          <a:xfrm>
            <a:off x="1371600" y="1428750"/>
            <a:ext cx="9601200" cy="4743450"/>
          </a:xfrm>
        </p:spPr>
        <p:txBody>
          <a:bodyPr>
            <a:normAutofit lnSpcReduction="10000"/>
          </a:bodyPr>
          <a:lstStyle/>
          <a:p>
            <a:r>
              <a:rPr lang="en-US" i="0" dirty="0"/>
              <a:t>Have the child sit straight in the chair with the head bent slightly forward. Legs must be off the floor and on the chair, either tucked in of Indian style. Instruct the child to keep the head still during the exercise. </a:t>
            </a:r>
          </a:p>
          <a:p>
            <a:r>
              <a:rPr lang="en-US" i="0" dirty="0"/>
              <a:t>Start spinning the chair slowly for a minute to make sure the child can tolerate.</a:t>
            </a:r>
          </a:p>
          <a:p>
            <a:r>
              <a:rPr lang="en-US" i="0" dirty="0"/>
              <a:t>Ask the child to close his eyes and very slowly spin the chair. I should take 60 seconds to do one full rotation.</a:t>
            </a:r>
          </a:p>
          <a:p>
            <a:r>
              <a:rPr lang="en-US" i="0" dirty="0"/>
              <a:t>While spinning, ask the child to point a finger in the direction he is spinning. Also tell him to let you know when you’ve stopped spinning. </a:t>
            </a:r>
          </a:p>
          <a:p>
            <a:r>
              <a:rPr lang="en-US" i="0" dirty="0"/>
              <a:t>Slowly bring the chair to a stop. Ask the child if he is still spinning, if he says yes, then ask him to tell you when he stops. Once the child says spinning stopped, have him open the eyes. Ask if he feels dizzy or sick.</a:t>
            </a:r>
          </a:p>
          <a:p>
            <a:r>
              <a:rPr lang="en-US" i="0" dirty="0"/>
              <a:t>Repeat the exercise in opposite direction. </a:t>
            </a:r>
          </a:p>
          <a:p>
            <a:r>
              <a:rPr lang="en-US" i="0" dirty="0"/>
              <a:t>You will continue to do this until the child no longer gets dizzy and he can accurately name the direction he is moving in for 4 sessions</a:t>
            </a:r>
          </a:p>
          <a:p>
            <a:pPr lvl="1"/>
            <a:endParaRPr lang="en-US" i="0" dirty="0"/>
          </a:p>
          <a:p>
            <a:pPr lvl="1"/>
            <a:endParaRPr lang="en-US" i="0" dirty="0"/>
          </a:p>
        </p:txBody>
      </p:sp>
      <p:sp>
        <p:nvSpPr>
          <p:cNvPr id="4" name="TextBox 3">
            <a:extLst>
              <a:ext uri="{FF2B5EF4-FFF2-40B4-BE49-F238E27FC236}">
                <a16:creationId xmlns:a16="http://schemas.microsoft.com/office/drawing/2014/main" id="{589736AA-9E36-EC4B-9768-51DBC2D5F123}"/>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1</a:t>
            </a:r>
          </a:p>
        </p:txBody>
      </p:sp>
    </p:spTree>
    <p:extLst>
      <p:ext uri="{BB962C8B-B14F-4D97-AF65-F5344CB8AC3E}">
        <p14:creationId xmlns:p14="http://schemas.microsoft.com/office/powerpoint/2010/main" val="2201528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C0FC-1D07-104B-A817-B40B6E143A0E}"/>
              </a:ext>
            </a:extLst>
          </p:cNvPr>
          <p:cNvSpPr>
            <a:spLocks noGrp="1"/>
          </p:cNvSpPr>
          <p:nvPr>
            <p:ph type="title"/>
          </p:nvPr>
        </p:nvSpPr>
        <p:spPr/>
        <p:txBody>
          <a:bodyPr/>
          <a:lstStyle/>
          <a:p>
            <a:r>
              <a:rPr lang="en-US" dirty="0"/>
              <a:t>Vestibular Exercises – Fast Spinning</a:t>
            </a:r>
          </a:p>
        </p:txBody>
      </p:sp>
      <p:sp>
        <p:nvSpPr>
          <p:cNvPr id="6" name="TextBox 5">
            <a:extLst>
              <a:ext uri="{FF2B5EF4-FFF2-40B4-BE49-F238E27FC236}">
                <a16:creationId xmlns:a16="http://schemas.microsoft.com/office/drawing/2014/main" id="{28C8D99B-FC32-9045-B658-8B06CA6ADE3D}"/>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2</a:t>
            </a:r>
          </a:p>
        </p:txBody>
      </p:sp>
      <p:sp>
        <p:nvSpPr>
          <p:cNvPr id="9" name="Content Placeholder 8">
            <a:extLst>
              <a:ext uri="{FF2B5EF4-FFF2-40B4-BE49-F238E27FC236}">
                <a16:creationId xmlns:a16="http://schemas.microsoft.com/office/drawing/2014/main" id="{7189E60F-B928-6940-8ABA-BD7F4F0868FA}"/>
              </a:ext>
            </a:extLst>
          </p:cNvPr>
          <p:cNvSpPr>
            <a:spLocks noGrp="1"/>
          </p:cNvSpPr>
          <p:nvPr>
            <p:ph idx="1"/>
          </p:nvPr>
        </p:nvSpPr>
        <p:spPr>
          <a:xfrm>
            <a:off x="1371600" y="1591294"/>
            <a:ext cx="9601200" cy="4276106"/>
          </a:xfrm>
        </p:spPr>
        <p:txBody>
          <a:bodyPr>
            <a:normAutofit fontScale="92500" lnSpcReduction="10000"/>
          </a:bodyPr>
          <a:lstStyle/>
          <a:p>
            <a:r>
              <a:rPr lang="en-US" dirty="0"/>
              <a:t>Right hemisphere deficiency : Spin clockwise</a:t>
            </a:r>
          </a:p>
          <a:p>
            <a:r>
              <a:rPr lang="en-US" dirty="0"/>
              <a:t>Left hemisphere deficiency : spin counter clockwise</a:t>
            </a:r>
          </a:p>
          <a:p>
            <a:r>
              <a:rPr lang="en-US" dirty="0"/>
              <a:t>Start from the same position as before. With her eyes open, spin the child in the direction as specified above 10 times. Each rotation should take 2 seconds. </a:t>
            </a:r>
          </a:p>
          <a:p>
            <a:r>
              <a:rPr lang="en-US" dirty="0"/>
              <a:t>This should make the child dizzy. </a:t>
            </a:r>
          </a:p>
          <a:p>
            <a:r>
              <a:rPr lang="en-US" dirty="0"/>
              <a:t>At the end of the 10</a:t>
            </a:r>
            <a:r>
              <a:rPr lang="en-US" baseline="30000" dirty="0"/>
              <a:t>th</a:t>
            </a:r>
            <a:r>
              <a:rPr lang="en-US" dirty="0"/>
              <a:t> rotation, stop the child, stand off to the side, have the child look at the ceiling, and quickly look at her eyes. You should see both eyes shake back and forth briskly. Count how long this continues.</a:t>
            </a:r>
          </a:p>
          <a:p>
            <a:r>
              <a:rPr lang="en-US" dirty="0"/>
              <a:t>Stay in Level 2 until the eyes shake back and forth for 6 seconds for 4 session in a row, move to level 3.</a:t>
            </a:r>
          </a:p>
          <a:p>
            <a:r>
              <a:rPr lang="en-US" dirty="0"/>
              <a:t>Level 3 : </a:t>
            </a:r>
          </a:p>
          <a:p>
            <a:r>
              <a:rPr lang="en-US" dirty="0"/>
              <a:t>Repeat Level 2 and continue until eye ,movement and dizziness last for 15 seconds.</a:t>
            </a:r>
          </a:p>
          <a:p>
            <a:pPr lvl="2"/>
            <a:endParaRPr lang="en-US" dirty="0"/>
          </a:p>
          <a:p>
            <a:pPr marL="530352" lvl="1" indent="0">
              <a:buNone/>
            </a:pPr>
            <a:endParaRPr lang="en-US" i="0" dirty="0"/>
          </a:p>
          <a:p>
            <a:endParaRPr lang="en-US" dirty="0"/>
          </a:p>
        </p:txBody>
      </p:sp>
    </p:spTree>
    <p:extLst>
      <p:ext uri="{BB962C8B-B14F-4D97-AF65-F5344CB8AC3E}">
        <p14:creationId xmlns:p14="http://schemas.microsoft.com/office/powerpoint/2010/main" val="3793530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A12C-C744-634E-90C8-6556D061CB24}"/>
              </a:ext>
            </a:extLst>
          </p:cNvPr>
          <p:cNvSpPr>
            <a:spLocks noGrp="1"/>
          </p:cNvSpPr>
          <p:nvPr>
            <p:ph type="title"/>
          </p:nvPr>
        </p:nvSpPr>
        <p:spPr>
          <a:xfrm>
            <a:off x="1371600" y="644236"/>
            <a:ext cx="9601200" cy="1485900"/>
          </a:xfrm>
        </p:spPr>
        <p:txBody>
          <a:bodyPr/>
          <a:lstStyle/>
          <a:p>
            <a:r>
              <a:rPr lang="en-US" dirty="0"/>
              <a:t>Proprioceptive Exercises</a:t>
            </a:r>
          </a:p>
        </p:txBody>
      </p:sp>
      <p:sp>
        <p:nvSpPr>
          <p:cNvPr id="3" name="Content Placeholder 2">
            <a:extLst>
              <a:ext uri="{FF2B5EF4-FFF2-40B4-BE49-F238E27FC236}">
                <a16:creationId xmlns:a16="http://schemas.microsoft.com/office/drawing/2014/main" id="{0EA3EC3C-5A3F-BF45-AB41-8D771DEE4C27}"/>
              </a:ext>
            </a:extLst>
          </p:cNvPr>
          <p:cNvSpPr>
            <a:spLocks noGrp="1"/>
          </p:cNvSpPr>
          <p:nvPr>
            <p:ph idx="1"/>
          </p:nvPr>
        </p:nvSpPr>
        <p:spPr>
          <a:xfrm>
            <a:off x="1295400" y="1965366"/>
            <a:ext cx="9601200" cy="2677886"/>
          </a:xfrm>
        </p:spPr>
        <p:txBody>
          <a:bodyPr/>
          <a:lstStyle/>
          <a:p>
            <a:r>
              <a:rPr lang="en-US" dirty="0"/>
              <a:t>Most children with Functional Disconnection Syndrome do not feel their body very well, they have low muscle tone, especially in the big, core muscles that provide stability.</a:t>
            </a:r>
          </a:p>
          <a:p>
            <a:r>
              <a:rPr lang="en-US" dirty="0"/>
              <a:t>All these exercises are designed to improve balance and stability and to increased muscle tone so a child can react more quickly.</a:t>
            </a:r>
          </a:p>
          <a:p>
            <a:endParaRPr lang="en-US" dirty="0"/>
          </a:p>
        </p:txBody>
      </p:sp>
    </p:spTree>
    <p:extLst>
      <p:ext uri="{BB962C8B-B14F-4D97-AF65-F5344CB8AC3E}">
        <p14:creationId xmlns:p14="http://schemas.microsoft.com/office/powerpoint/2010/main" val="129368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DE36-A855-C043-AF9B-F556FE49EA2C}"/>
              </a:ext>
            </a:extLst>
          </p:cNvPr>
          <p:cNvSpPr>
            <a:spLocks noGrp="1"/>
          </p:cNvSpPr>
          <p:nvPr>
            <p:ph type="title"/>
          </p:nvPr>
        </p:nvSpPr>
        <p:spPr/>
        <p:txBody>
          <a:bodyPr/>
          <a:lstStyle/>
          <a:p>
            <a:r>
              <a:rPr lang="en-US" dirty="0"/>
              <a:t>Proprioceptive Exercises: One foot in front of the other</a:t>
            </a:r>
            <a:endParaRPr lang="en-US" sz="1800" dirty="0"/>
          </a:p>
        </p:txBody>
      </p:sp>
      <p:sp>
        <p:nvSpPr>
          <p:cNvPr id="3" name="Content Placeholder 2">
            <a:extLst>
              <a:ext uri="{FF2B5EF4-FFF2-40B4-BE49-F238E27FC236}">
                <a16:creationId xmlns:a16="http://schemas.microsoft.com/office/drawing/2014/main" id="{5FA947AD-A8F7-F742-93F1-8F8935B8AB43}"/>
              </a:ext>
            </a:extLst>
          </p:cNvPr>
          <p:cNvSpPr>
            <a:spLocks noGrp="1"/>
          </p:cNvSpPr>
          <p:nvPr>
            <p:ph idx="1"/>
          </p:nvPr>
        </p:nvSpPr>
        <p:spPr>
          <a:xfrm>
            <a:off x="1371600" y="2153102"/>
            <a:ext cx="7036130" cy="3556660"/>
          </a:xfrm>
        </p:spPr>
        <p:txBody>
          <a:bodyPr/>
          <a:lstStyle/>
          <a:p>
            <a:r>
              <a:rPr lang="en-US" dirty="0"/>
              <a:t>One foot in front of the other- have the child remove the shoes and one sock. Have him remove the left sock if you want to stimulate the right hemisphere. Remove right sock if you are trying to stimulate the left. </a:t>
            </a:r>
          </a:p>
          <a:p>
            <a:r>
              <a:rPr lang="en-US" dirty="0"/>
              <a:t>Ask the child to stand straight, eyes open, with feet together, and move one foot directly in front of the other, as shown in the illustration.</a:t>
            </a:r>
          </a:p>
          <a:p>
            <a:r>
              <a:rPr lang="en-US" dirty="0"/>
              <a:t>The goal for the child to remain still for 30 seconds </a:t>
            </a:r>
          </a:p>
          <a:p>
            <a:r>
              <a:rPr lang="en-US" dirty="0"/>
              <a:t>When he can do this for 4 session in a row, move to Level 2</a:t>
            </a:r>
          </a:p>
          <a:p>
            <a:pPr marL="0" indent="0">
              <a:buNone/>
            </a:pPr>
            <a:endParaRPr lang="en-US" dirty="0"/>
          </a:p>
        </p:txBody>
      </p:sp>
      <p:sp>
        <p:nvSpPr>
          <p:cNvPr id="5" name="TextBox 4">
            <a:extLst>
              <a:ext uri="{FF2B5EF4-FFF2-40B4-BE49-F238E27FC236}">
                <a16:creationId xmlns:a16="http://schemas.microsoft.com/office/drawing/2014/main" id="{521C3FAD-0F16-1F4E-AFA1-07A42B428A5B}"/>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1</a:t>
            </a:r>
          </a:p>
        </p:txBody>
      </p:sp>
      <p:pic>
        <p:nvPicPr>
          <p:cNvPr id="7" name="Picture 6" descr="A picture containing outdoor, person, water, young&#10;&#10;Description automatically generated">
            <a:extLst>
              <a:ext uri="{FF2B5EF4-FFF2-40B4-BE49-F238E27FC236}">
                <a16:creationId xmlns:a16="http://schemas.microsoft.com/office/drawing/2014/main" id="{0AFF5D77-6F10-024C-95CA-E8A181F4E604}"/>
              </a:ext>
            </a:extLst>
          </p:cNvPr>
          <p:cNvPicPr>
            <a:picLocks noChangeAspect="1"/>
          </p:cNvPicPr>
          <p:nvPr/>
        </p:nvPicPr>
        <p:blipFill>
          <a:blip r:embed="rId2"/>
          <a:stretch>
            <a:fillRect/>
          </a:stretch>
        </p:blipFill>
        <p:spPr>
          <a:xfrm>
            <a:off x="8787740" y="2351914"/>
            <a:ext cx="2723658" cy="2761942"/>
          </a:xfrm>
          <a:prstGeom prst="rect">
            <a:avLst/>
          </a:prstGeom>
        </p:spPr>
      </p:pic>
    </p:spTree>
    <p:extLst>
      <p:ext uri="{BB962C8B-B14F-4D97-AF65-F5344CB8AC3E}">
        <p14:creationId xmlns:p14="http://schemas.microsoft.com/office/powerpoint/2010/main" val="3983960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4E6A-EBD6-0240-BE41-3187B91FFA5F}"/>
              </a:ext>
            </a:extLst>
          </p:cNvPr>
          <p:cNvSpPr>
            <a:spLocks noGrp="1"/>
          </p:cNvSpPr>
          <p:nvPr>
            <p:ph type="title"/>
          </p:nvPr>
        </p:nvSpPr>
        <p:spPr>
          <a:xfrm>
            <a:off x="1371600" y="685800"/>
            <a:ext cx="9886208" cy="1485900"/>
          </a:xfrm>
        </p:spPr>
        <p:txBody>
          <a:bodyPr/>
          <a:lstStyle/>
          <a:p>
            <a:r>
              <a:rPr lang="en-US" dirty="0"/>
              <a:t>Proprioceptive Exercises: One Leg Stand</a:t>
            </a:r>
            <a:endParaRPr lang="en-US" sz="1800" dirty="0"/>
          </a:p>
        </p:txBody>
      </p:sp>
      <p:sp>
        <p:nvSpPr>
          <p:cNvPr id="3" name="Content Placeholder 2">
            <a:extLst>
              <a:ext uri="{FF2B5EF4-FFF2-40B4-BE49-F238E27FC236}">
                <a16:creationId xmlns:a16="http://schemas.microsoft.com/office/drawing/2014/main" id="{9452FC15-8B87-2240-8989-B03C962C5977}"/>
              </a:ext>
            </a:extLst>
          </p:cNvPr>
          <p:cNvSpPr>
            <a:spLocks noGrp="1"/>
          </p:cNvSpPr>
          <p:nvPr>
            <p:ph idx="1"/>
          </p:nvPr>
        </p:nvSpPr>
        <p:spPr/>
        <p:txBody>
          <a:bodyPr/>
          <a:lstStyle/>
          <a:p>
            <a:r>
              <a:rPr lang="en-US" dirty="0"/>
              <a:t>Right hemisphere deficiency: Bend right knee, Left brain deficiency: Bend left knee.</a:t>
            </a:r>
          </a:p>
          <a:p>
            <a:r>
              <a:rPr lang="en-US" dirty="0"/>
              <a:t>Have the child stand facing you with legs together and eyes open. </a:t>
            </a:r>
          </a:p>
          <a:p>
            <a:r>
              <a:rPr lang="en-US" dirty="0"/>
              <a:t>Ask him to ben his les as specified above and remain still as long as possible. </a:t>
            </a:r>
          </a:p>
          <a:p>
            <a:r>
              <a:rPr lang="en-US" dirty="0"/>
              <a:t>The goal is for the child to remain still in the position for 30 seconds.</a:t>
            </a:r>
          </a:p>
          <a:p>
            <a:r>
              <a:rPr lang="en-US" dirty="0"/>
              <a:t>When he can do this for 4 sessions in a row, go to Level 3</a:t>
            </a:r>
          </a:p>
        </p:txBody>
      </p:sp>
      <p:sp>
        <p:nvSpPr>
          <p:cNvPr id="5" name="TextBox 4">
            <a:extLst>
              <a:ext uri="{FF2B5EF4-FFF2-40B4-BE49-F238E27FC236}">
                <a16:creationId xmlns:a16="http://schemas.microsoft.com/office/drawing/2014/main" id="{AE903A0C-FE51-904A-B306-A805B9A44C6F}"/>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2</a:t>
            </a:r>
          </a:p>
        </p:txBody>
      </p:sp>
    </p:spTree>
    <p:extLst>
      <p:ext uri="{BB962C8B-B14F-4D97-AF65-F5344CB8AC3E}">
        <p14:creationId xmlns:p14="http://schemas.microsoft.com/office/powerpoint/2010/main" val="2259460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6723-6FA3-2E4F-B806-E7CBEEB4AFE6}"/>
              </a:ext>
            </a:extLst>
          </p:cNvPr>
          <p:cNvSpPr>
            <a:spLocks noGrp="1"/>
          </p:cNvSpPr>
          <p:nvPr>
            <p:ph type="title"/>
          </p:nvPr>
        </p:nvSpPr>
        <p:spPr>
          <a:xfrm>
            <a:off x="1371599" y="685800"/>
            <a:ext cx="9826831" cy="1485900"/>
          </a:xfrm>
        </p:spPr>
        <p:txBody>
          <a:bodyPr/>
          <a:lstStyle/>
          <a:p>
            <a:r>
              <a:rPr lang="en-US" dirty="0"/>
              <a:t>Proprioceptive Exercises: One Leg Stand</a:t>
            </a:r>
          </a:p>
        </p:txBody>
      </p:sp>
      <p:sp>
        <p:nvSpPr>
          <p:cNvPr id="3" name="Content Placeholder 2">
            <a:extLst>
              <a:ext uri="{FF2B5EF4-FFF2-40B4-BE49-F238E27FC236}">
                <a16:creationId xmlns:a16="http://schemas.microsoft.com/office/drawing/2014/main" id="{C786DCF6-1F79-C044-BBB6-1C4E39F35F75}"/>
              </a:ext>
            </a:extLst>
          </p:cNvPr>
          <p:cNvSpPr>
            <a:spLocks noGrp="1"/>
          </p:cNvSpPr>
          <p:nvPr>
            <p:ph idx="1"/>
          </p:nvPr>
        </p:nvSpPr>
        <p:spPr/>
        <p:txBody>
          <a:bodyPr/>
          <a:lstStyle/>
          <a:p>
            <a:r>
              <a:rPr lang="en-US" dirty="0"/>
              <a:t>Take the same position as Level 2 but with eyes closed. </a:t>
            </a:r>
          </a:p>
          <a:p>
            <a:r>
              <a:rPr lang="en-US" dirty="0"/>
              <a:t>When an child ca remain perfectly still for 30 seconds for 4 sessions in a row, has achieved his goal.</a:t>
            </a:r>
          </a:p>
        </p:txBody>
      </p:sp>
      <p:sp>
        <p:nvSpPr>
          <p:cNvPr id="5" name="TextBox 4">
            <a:extLst>
              <a:ext uri="{FF2B5EF4-FFF2-40B4-BE49-F238E27FC236}">
                <a16:creationId xmlns:a16="http://schemas.microsoft.com/office/drawing/2014/main" id="{B0C3E5EC-030B-D44C-8C13-08B5B4D56E68}"/>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3</a:t>
            </a:r>
          </a:p>
        </p:txBody>
      </p:sp>
    </p:spTree>
    <p:extLst>
      <p:ext uri="{BB962C8B-B14F-4D97-AF65-F5344CB8AC3E}">
        <p14:creationId xmlns:p14="http://schemas.microsoft.com/office/powerpoint/2010/main" val="379597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815A-543A-BD46-973F-4C6BB02F23EE}"/>
              </a:ext>
            </a:extLst>
          </p:cNvPr>
          <p:cNvSpPr>
            <a:spLocks noGrp="1"/>
          </p:cNvSpPr>
          <p:nvPr>
            <p:ph type="title"/>
          </p:nvPr>
        </p:nvSpPr>
        <p:spPr/>
        <p:txBody>
          <a:bodyPr>
            <a:normAutofit/>
          </a:bodyPr>
          <a:lstStyle/>
          <a:p>
            <a:r>
              <a:rPr lang="en-US" dirty="0"/>
              <a:t>Supine Bridge Core Exercises</a:t>
            </a:r>
          </a:p>
        </p:txBody>
      </p:sp>
      <p:sp>
        <p:nvSpPr>
          <p:cNvPr id="3" name="Content Placeholder 2">
            <a:extLst>
              <a:ext uri="{FF2B5EF4-FFF2-40B4-BE49-F238E27FC236}">
                <a16:creationId xmlns:a16="http://schemas.microsoft.com/office/drawing/2014/main" id="{1D84552A-9243-7445-88C2-111CB6836EC1}"/>
              </a:ext>
            </a:extLst>
          </p:cNvPr>
          <p:cNvSpPr>
            <a:spLocks noGrp="1"/>
          </p:cNvSpPr>
          <p:nvPr>
            <p:ph idx="1"/>
          </p:nvPr>
        </p:nvSpPr>
        <p:spPr>
          <a:xfrm>
            <a:off x="1371600" y="1775361"/>
            <a:ext cx="6572992" cy="3307278"/>
          </a:xfrm>
        </p:spPr>
        <p:txBody>
          <a:bodyPr/>
          <a:lstStyle/>
          <a:p>
            <a:r>
              <a:rPr lang="en-US" dirty="0"/>
              <a:t>Have the child lie on her back with knees bent and feet flat on the floor shoulder width apart. Hands should be straight at the sides for support. </a:t>
            </a:r>
          </a:p>
          <a:p>
            <a:r>
              <a:rPr lang="en-US" dirty="0"/>
              <a:t>Help the child get off the ground by lifting her backside off the floor so that the spine is straight, as a form of bridge.</a:t>
            </a:r>
          </a:p>
          <a:p>
            <a:r>
              <a:rPr lang="en-US" dirty="0"/>
              <a:t>Do this exercise at each session until she can remain still in this position for 30 seconds. In older children, the goal is 60 seconds </a:t>
            </a:r>
          </a:p>
        </p:txBody>
      </p:sp>
      <p:sp>
        <p:nvSpPr>
          <p:cNvPr id="5" name="TextBox 4">
            <a:extLst>
              <a:ext uri="{FF2B5EF4-FFF2-40B4-BE49-F238E27FC236}">
                <a16:creationId xmlns:a16="http://schemas.microsoft.com/office/drawing/2014/main" id="{55950610-6C10-C84B-94F9-933FDD389F81}"/>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1</a:t>
            </a:r>
          </a:p>
        </p:txBody>
      </p:sp>
      <p:pic>
        <p:nvPicPr>
          <p:cNvPr id="7" name="Picture 6" descr="A person posing for the camera&#10;&#10;Description automatically generated">
            <a:extLst>
              <a:ext uri="{FF2B5EF4-FFF2-40B4-BE49-F238E27FC236}">
                <a16:creationId xmlns:a16="http://schemas.microsoft.com/office/drawing/2014/main" id="{875F177F-4A42-6845-ACC2-33D3284869C5}"/>
              </a:ext>
            </a:extLst>
          </p:cNvPr>
          <p:cNvPicPr>
            <a:picLocks noChangeAspect="1"/>
          </p:cNvPicPr>
          <p:nvPr/>
        </p:nvPicPr>
        <p:blipFill>
          <a:blip r:embed="rId2"/>
          <a:stretch>
            <a:fillRect/>
          </a:stretch>
        </p:blipFill>
        <p:spPr>
          <a:xfrm>
            <a:off x="8340140" y="2060369"/>
            <a:ext cx="3281393" cy="2171699"/>
          </a:xfrm>
          <a:prstGeom prst="rect">
            <a:avLst/>
          </a:prstGeom>
        </p:spPr>
      </p:pic>
    </p:spTree>
    <p:extLst>
      <p:ext uri="{BB962C8B-B14F-4D97-AF65-F5344CB8AC3E}">
        <p14:creationId xmlns:p14="http://schemas.microsoft.com/office/powerpoint/2010/main" val="123409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D822-F534-ED45-A616-AC69E35298E1}"/>
              </a:ext>
            </a:extLst>
          </p:cNvPr>
          <p:cNvSpPr>
            <a:spLocks noGrp="1"/>
          </p:cNvSpPr>
          <p:nvPr>
            <p:ph type="title"/>
          </p:nvPr>
        </p:nvSpPr>
        <p:spPr/>
        <p:txBody>
          <a:bodyPr/>
          <a:lstStyle/>
          <a:p>
            <a:r>
              <a:rPr lang="en-US" dirty="0"/>
              <a:t>Supine Bridge Core Exercises</a:t>
            </a:r>
          </a:p>
        </p:txBody>
      </p:sp>
      <p:sp>
        <p:nvSpPr>
          <p:cNvPr id="3" name="Content Placeholder 2">
            <a:extLst>
              <a:ext uri="{FF2B5EF4-FFF2-40B4-BE49-F238E27FC236}">
                <a16:creationId xmlns:a16="http://schemas.microsoft.com/office/drawing/2014/main" id="{67B226B2-E96D-3541-AFED-B3CACAD6C9F0}"/>
              </a:ext>
            </a:extLst>
          </p:cNvPr>
          <p:cNvSpPr>
            <a:spLocks noGrp="1"/>
          </p:cNvSpPr>
          <p:nvPr>
            <p:ph idx="1"/>
          </p:nvPr>
        </p:nvSpPr>
        <p:spPr>
          <a:xfrm>
            <a:off x="1371600" y="1890920"/>
            <a:ext cx="6390861" cy="2613991"/>
          </a:xfrm>
        </p:spPr>
        <p:txBody>
          <a:bodyPr/>
          <a:lstStyle/>
          <a:p>
            <a:r>
              <a:rPr lang="en-US" dirty="0"/>
              <a:t>Have the child get in the same position as in Level 1 but the arms across his chest. </a:t>
            </a:r>
          </a:p>
          <a:p>
            <a:r>
              <a:rPr lang="en-US" dirty="0"/>
              <a:t>When he can maintain this position without buckling or moving for 60 seconds 4 sessions in a row , move to Level 3</a:t>
            </a:r>
          </a:p>
        </p:txBody>
      </p:sp>
      <p:sp>
        <p:nvSpPr>
          <p:cNvPr id="5" name="TextBox 4">
            <a:extLst>
              <a:ext uri="{FF2B5EF4-FFF2-40B4-BE49-F238E27FC236}">
                <a16:creationId xmlns:a16="http://schemas.microsoft.com/office/drawing/2014/main" id="{78067964-F2F2-BB49-BB39-C7914485E6FA}"/>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2</a:t>
            </a:r>
          </a:p>
        </p:txBody>
      </p:sp>
      <p:pic>
        <p:nvPicPr>
          <p:cNvPr id="7" name="Picture 6" descr="A picture containing person, text, outdoor&#10;&#10;Description automatically generated">
            <a:extLst>
              <a:ext uri="{FF2B5EF4-FFF2-40B4-BE49-F238E27FC236}">
                <a16:creationId xmlns:a16="http://schemas.microsoft.com/office/drawing/2014/main" id="{FCC74402-7FF4-5D4F-B658-7EB1438C4F9E}"/>
              </a:ext>
            </a:extLst>
          </p:cNvPr>
          <p:cNvPicPr>
            <a:picLocks noChangeAspect="1"/>
          </p:cNvPicPr>
          <p:nvPr/>
        </p:nvPicPr>
        <p:blipFill>
          <a:blip r:embed="rId2"/>
          <a:stretch>
            <a:fillRect/>
          </a:stretch>
        </p:blipFill>
        <p:spPr>
          <a:xfrm>
            <a:off x="8259551" y="2022508"/>
            <a:ext cx="3200667" cy="2092292"/>
          </a:xfrm>
          <a:prstGeom prst="rect">
            <a:avLst/>
          </a:prstGeom>
        </p:spPr>
      </p:pic>
    </p:spTree>
    <p:extLst>
      <p:ext uri="{BB962C8B-B14F-4D97-AF65-F5344CB8AC3E}">
        <p14:creationId xmlns:p14="http://schemas.microsoft.com/office/powerpoint/2010/main" val="6416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EB62-B9BD-4646-9C8C-2FFBE9BC4458}"/>
              </a:ext>
            </a:extLst>
          </p:cNvPr>
          <p:cNvSpPr>
            <a:spLocks noGrp="1"/>
          </p:cNvSpPr>
          <p:nvPr>
            <p:ph type="title"/>
          </p:nvPr>
        </p:nvSpPr>
        <p:spPr/>
        <p:txBody>
          <a:bodyPr/>
          <a:lstStyle/>
          <a:p>
            <a:r>
              <a:rPr lang="en-US" dirty="0"/>
              <a:t>Exercise Basics</a:t>
            </a:r>
          </a:p>
        </p:txBody>
      </p:sp>
      <p:sp>
        <p:nvSpPr>
          <p:cNvPr id="3" name="Content Placeholder 2">
            <a:extLst>
              <a:ext uri="{FF2B5EF4-FFF2-40B4-BE49-F238E27FC236}">
                <a16:creationId xmlns:a16="http://schemas.microsoft.com/office/drawing/2014/main" id="{72E7986B-37C3-4BB5-AC0F-09BE9D4ACBE0}"/>
              </a:ext>
            </a:extLst>
          </p:cNvPr>
          <p:cNvSpPr>
            <a:spLocks noGrp="1"/>
          </p:cNvSpPr>
          <p:nvPr>
            <p:ph idx="1"/>
          </p:nvPr>
        </p:nvSpPr>
        <p:spPr/>
        <p:txBody>
          <a:bodyPr>
            <a:normAutofit fontScale="92500" lnSpcReduction="20000"/>
          </a:bodyPr>
          <a:lstStyle/>
          <a:p>
            <a:r>
              <a:rPr lang="en-US" dirty="0"/>
              <a:t>Frequency over intensity- changes will occur with more frequent, less intense exercises over a long period of time</a:t>
            </a:r>
          </a:p>
          <a:p>
            <a:r>
              <a:rPr lang="en-US" dirty="0"/>
              <a:t>Movement must be slow and purposeful</a:t>
            </a:r>
          </a:p>
          <a:p>
            <a:r>
              <a:rPr lang="en-US" dirty="0"/>
              <a:t>Add some sort of mental activity (jumping rope, reciting the alphabet, etc.)</a:t>
            </a:r>
          </a:p>
          <a:p>
            <a:r>
              <a:rPr lang="en-US" dirty="0"/>
              <a:t>Exercises should be done a minimum of 3-4 times a week</a:t>
            </a:r>
          </a:p>
          <a:p>
            <a:r>
              <a:rPr lang="en-US" dirty="0"/>
              <a:t>Do the program after school and before dinner- fatigue can be a negative factor if you do it later</a:t>
            </a:r>
          </a:p>
          <a:p>
            <a:r>
              <a:rPr lang="en-US" dirty="0"/>
              <a:t>Stay motivated and positive</a:t>
            </a:r>
          </a:p>
          <a:p>
            <a:r>
              <a:rPr lang="en-US" dirty="0"/>
              <a:t>Give it time</a:t>
            </a:r>
          </a:p>
          <a:p>
            <a:r>
              <a:rPr lang="en-US" dirty="0"/>
              <a:t>Maintain a positive mind-set</a:t>
            </a:r>
          </a:p>
        </p:txBody>
      </p:sp>
    </p:spTree>
    <p:extLst>
      <p:ext uri="{BB962C8B-B14F-4D97-AF65-F5344CB8AC3E}">
        <p14:creationId xmlns:p14="http://schemas.microsoft.com/office/powerpoint/2010/main" val="2146241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F3CB-5658-4048-BC3C-CCF20C6EFD20}"/>
              </a:ext>
            </a:extLst>
          </p:cNvPr>
          <p:cNvSpPr>
            <a:spLocks noGrp="1"/>
          </p:cNvSpPr>
          <p:nvPr>
            <p:ph type="title"/>
          </p:nvPr>
        </p:nvSpPr>
        <p:spPr/>
        <p:txBody>
          <a:bodyPr/>
          <a:lstStyle/>
          <a:p>
            <a:r>
              <a:rPr lang="en-US" dirty="0"/>
              <a:t>Supine Bridge Core Exercises</a:t>
            </a:r>
          </a:p>
        </p:txBody>
      </p:sp>
      <p:sp>
        <p:nvSpPr>
          <p:cNvPr id="3" name="Content Placeholder 2">
            <a:extLst>
              <a:ext uri="{FF2B5EF4-FFF2-40B4-BE49-F238E27FC236}">
                <a16:creationId xmlns:a16="http://schemas.microsoft.com/office/drawing/2014/main" id="{C81EBDA5-FF7A-6944-8D69-641F63B53D3F}"/>
              </a:ext>
            </a:extLst>
          </p:cNvPr>
          <p:cNvSpPr>
            <a:spLocks noGrp="1"/>
          </p:cNvSpPr>
          <p:nvPr>
            <p:ph idx="1"/>
          </p:nvPr>
        </p:nvSpPr>
        <p:spPr>
          <a:xfrm>
            <a:off x="1371600" y="2017644"/>
            <a:ext cx="6867939" cy="3369365"/>
          </a:xfrm>
        </p:spPr>
        <p:txBody>
          <a:bodyPr/>
          <a:lstStyle/>
          <a:p>
            <a:r>
              <a:rPr lang="en-US" dirty="0"/>
              <a:t>Have the child assume the same position as Level 1 and get into the bridge position.</a:t>
            </a:r>
          </a:p>
          <a:p>
            <a:r>
              <a:rPr lang="en-US" dirty="0"/>
              <a:t>Ask him to raise one leg off the ground about an inch or two and maintain this position for as long a possible, up to 30 seconds. </a:t>
            </a:r>
          </a:p>
          <a:p>
            <a:r>
              <a:rPr lang="en-US" dirty="0"/>
              <a:t>Switch legs and repeat. </a:t>
            </a:r>
          </a:p>
          <a:p>
            <a:r>
              <a:rPr lang="en-US" dirty="0"/>
              <a:t>The goal is to do this exercise until he can remain still in both potions without moving for 30 seconds or 4 sessions in a row</a:t>
            </a:r>
          </a:p>
        </p:txBody>
      </p:sp>
      <p:sp>
        <p:nvSpPr>
          <p:cNvPr id="5" name="TextBox 4">
            <a:extLst>
              <a:ext uri="{FF2B5EF4-FFF2-40B4-BE49-F238E27FC236}">
                <a16:creationId xmlns:a16="http://schemas.microsoft.com/office/drawing/2014/main" id="{3FAF5B92-9E44-2646-BFAC-B848D12FD2E5}"/>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3</a:t>
            </a:r>
          </a:p>
        </p:txBody>
      </p:sp>
      <p:pic>
        <p:nvPicPr>
          <p:cNvPr id="7" name="Picture 6" descr="A picture containing animal, reptile&#10;&#10;Description automatically generated">
            <a:extLst>
              <a:ext uri="{FF2B5EF4-FFF2-40B4-BE49-F238E27FC236}">
                <a16:creationId xmlns:a16="http://schemas.microsoft.com/office/drawing/2014/main" id="{C577392F-C187-1E46-AFCB-55793578219A}"/>
              </a:ext>
            </a:extLst>
          </p:cNvPr>
          <p:cNvPicPr>
            <a:picLocks noChangeAspect="1"/>
          </p:cNvPicPr>
          <p:nvPr/>
        </p:nvPicPr>
        <p:blipFill>
          <a:blip r:embed="rId2"/>
          <a:stretch>
            <a:fillRect/>
          </a:stretch>
        </p:blipFill>
        <p:spPr>
          <a:xfrm>
            <a:off x="8710922" y="2456842"/>
            <a:ext cx="3164429" cy="1997765"/>
          </a:xfrm>
          <a:prstGeom prst="rect">
            <a:avLst/>
          </a:prstGeom>
        </p:spPr>
      </p:pic>
    </p:spTree>
    <p:extLst>
      <p:ext uri="{BB962C8B-B14F-4D97-AF65-F5344CB8AC3E}">
        <p14:creationId xmlns:p14="http://schemas.microsoft.com/office/powerpoint/2010/main" val="211006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19AB-4B22-CD42-B3D9-9DC65BFEFF27}"/>
              </a:ext>
            </a:extLst>
          </p:cNvPr>
          <p:cNvSpPr>
            <a:spLocks noGrp="1"/>
          </p:cNvSpPr>
          <p:nvPr>
            <p:ph type="title"/>
          </p:nvPr>
        </p:nvSpPr>
        <p:spPr/>
        <p:txBody>
          <a:bodyPr/>
          <a:lstStyle/>
          <a:p>
            <a:r>
              <a:rPr lang="en-US" dirty="0"/>
              <a:t>Prone Bridge Core Stability Exercise</a:t>
            </a:r>
          </a:p>
        </p:txBody>
      </p:sp>
      <p:sp>
        <p:nvSpPr>
          <p:cNvPr id="3" name="Content Placeholder 2">
            <a:extLst>
              <a:ext uri="{FF2B5EF4-FFF2-40B4-BE49-F238E27FC236}">
                <a16:creationId xmlns:a16="http://schemas.microsoft.com/office/drawing/2014/main" id="{6CAD00FB-43B4-4B47-99B3-DDD42C59061E}"/>
              </a:ext>
            </a:extLst>
          </p:cNvPr>
          <p:cNvSpPr>
            <a:spLocks noGrp="1"/>
          </p:cNvSpPr>
          <p:nvPr>
            <p:ph idx="1"/>
          </p:nvPr>
        </p:nvSpPr>
        <p:spPr>
          <a:xfrm>
            <a:off x="1219200" y="2171700"/>
            <a:ext cx="6877878" cy="3230217"/>
          </a:xfrm>
        </p:spPr>
        <p:txBody>
          <a:bodyPr>
            <a:normAutofit/>
          </a:bodyPr>
          <a:lstStyle/>
          <a:p>
            <a:r>
              <a:rPr lang="en-US" dirty="0"/>
              <a:t>Have the child lie down flat on her belly on the floor with arm straight out in front above her head. </a:t>
            </a:r>
          </a:p>
          <a:p>
            <a:r>
              <a:rPr lang="en-US" dirty="0"/>
              <a:t>Ask the child to raise her head and one arm off the floor and keep the arm perfectly straight. </a:t>
            </a:r>
          </a:p>
          <a:p>
            <a:r>
              <a:rPr lang="en-US" dirty="0"/>
              <a:t>Haver her hold this position as long as possible up to 15 seconds.</a:t>
            </a:r>
          </a:p>
          <a:p>
            <a:r>
              <a:rPr lang="en-US" dirty="0"/>
              <a:t>Repeat with the opposite arm and each leg. </a:t>
            </a:r>
          </a:p>
          <a:p>
            <a:r>
              <a:rPr lang="en-US" dirty="0"/>
              <a:t>When she can do this 4 sessions in a row, move to Level 2</a:t>
            </a:r>
          </a:p>
          <a:p>
            <a:pPr marL="0" indent="0">
              <a:buNone/>
            </a:pPr>
            <a:endParaRPr lang="en-US" dirty="0"/>
          </a:p>
        </p:txBody>
      </p:sp>
      <p:sp>
        <p:nvSpPr>
          <p:cNvPr id="5" name="TextBox 4">
            <a:extLst>
              <a:ext uri="{FF2B5EF4-FFF2-40B4-BE49-F238E27FC236}">
                <a16:creationId xmlns:a16="http://schemas.microsoft.com/office/drawing/2014/main" id="{ABA9D3B0-B857-D449-BCF5-01ACC0CF329A}"/>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1</a:t>
            </a:r>
          </a:p>
        </p:txBody>
      </p:sp>
      <p:pic>
        <p:nvPicPr>
          <p:cNvPr id="7" name="Picture 6">
            <a:extLst>
              <a:ext uri="{FF2B5EF4-FFF2-40B4-BE49-F238E27FC236}">
                <a16:creationId xmlns:a16="http://schemas.microsoft.com/office/drawing/2014/main" id="{0DD2CDC5-CEF6-8C40-911E-DF3357A2018C}"/>
              </a:ext>
            </a:extLst>
          </p:cNvPr>
          <p:cNvPicPr>
            <a:picLocks noChangeAspect="1"/>
          </p:cNvPicPr>
          <p:nvPr/>
        </p:nvPicPr>
        <p:blipFill>
          <a:blip r:embed="rId2"/>
          <a:stretch>
            <a:fillRect/>
          </a:stretch>
        </p:blipFill>
        <p:spPr>
          <a:xfrm>
            <a:off x="8335209" y="2673626"/>
            <a:ext cx="3681467" cy="2012675"/>
          </a:xfrm>
          <a:prstGeom prst="rect">
            <a:avLst/>
          </a:prstGeom>
        </p:spPr>
      </p:pic>
    </p:spTree>
    <p:extLst>
      <p:ext uri="{BB962C8B-B14F-4D97-AF65-F5344CB8AC3E}">
        <p14:creationId xmlns:p14="http://schemas.microsoft.com/office/powerpoint/2010/main" val="218877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50F5-08AA-3B44-B6C7-356E4169E79F}"/>
              </a:ext>
            </a:extLst>
          </p:cNvPr>
          <p:cNvSpPr>
            <a:spLocks noGrp="1"/>
          </p:cNvSpPr>
          <p:nvPr>
            <p:ph type="title"/>
          </p:nvPr>
        </p:nvSpPr>
        <p:spPr/>
        <p:txBody>
          <a:bodyPr/>
          <a:lstStyle/>
          <a:p>
            <a:r>
              <a:rPr lang="en-US" dirty="0"/>
              <a:t>Supine Bridge Core Exercises</a:t>
            </a:r>
          </a:p>
        </p:txBody>
      </p:sp>
      <p:sp>
        <p:nvSpPr>
          <p:cNvPr id="3" name="Content Placeholder 2">
            <a:extLst>
              <a:ext uri="{FF2B5EF4-FFF2-40B4-BE49-F238E27FC236}">
                <a16:creationId xmlns:a16="http://schemas.microsoft.com/office/drawing/2014/main" id="{6A256829-0A26-314C-B5A4-C591C8348FF0}"/>
              </a:ext>
            </a:extLst>
          </p:cNvPr>
          <p:cNvSpPr>
            <a:spLocks noGrp="1"/>
          </p:cNvSpPr>
          <p:nvPr>
            <p:ph idx="1"/>
          </p:nvPr>
        </p:nvSpPr>
        <p:spPr>
          <a:xfrm>
            <a:off x="1302026" y="1918252"/>
            <a:ext cx="6549887" cy="2484783"/>
          </a:xfrm>
        </p:spPr>
        <p:txBody>
          <a:bodyPr/>
          <a:lstStyle/>
          <a:p>
            <a:r>
              <a:rPr lang="en-US" dirty="0"/>
              <a:t>Repeat the same exercise as level 1 but aim for 30 seconds off the floor in both positions</a:t>
            </a:r>
          </a:p>
          <a:p>
            <a:r>
              <a:rPr lang="en-US" dirty="0"/>
              <a:t>When child achieves this for 4 sessions in a row move to level 3.</a:t>
            </a:r>
          </a:p>
        </p:txBody>
      </p:sp>
      <p:sp>
        <p:nvSpPr>
          <p:cNvPr id="5" name="TextBox 4">
            <a:extLst>
              <a:ext uri="{FF2B5EF4-FFF2-40B4-BE49-F238E27FC236}">
                <a16:creationId xmlns:a16="http://schemas.microsoft.com/office/drawing/2014/main" id="{7AD92463-13AE-0F44-82A9-E3215D7796E1}"/>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2</a:t>
            </a:r>
          </a:p>
        </p:txBody>
      </p:sp>
      <p:pic>
        <p:nvPicPr>
          <p:cNvPr id="7" name="Picture 6" descr="A picture containing outdoor, water, man, water sport&#10;&#10;Description automatically generated">
            <a:extLst>
              <a:ext uri="{FF2B5EF4-FFF2-40B4-BE49-F238E27FC236}">
                <a16:creationId xmlns:a16="http://schemas.microsoft.com/office/drawing/2014/main" id="{0D0AA0E5-4DBF-8C48-9A8B-8551DC607FA9}"/>
              </a:ext>
            </a:extLst>
          </p:cNvPr>
          <p:cNvPicPr>
            <a:picLocks noChangeAspect="1"/>
          </p:cNvPicPr>
          <p:nvPr/>
        </p:nvPicPr>
        <p:blipFill>
          <a:blip r:embed="rId2"/>
          <a:stretch>
            <a:fillRect/>
          </a:stretch>
        </p:blipFill>
        <p:spPr>
          <a:xfrm>
            <a:off x="8292376" y="2037521"/>
            <a:ext cx="3724300" cy="1857293"/>
          </a:xfrm>
          <a:prstGeom prst="rect">
            <a:avLst/>
          </a:prstGeom>
        </p:spPr>
      </p:pic>
    </p:spTree>
    <p:extLst>
      <p:ext uri="{BB962C8B-B14F-4D97-AF65-F5344CB8AC3E}">
        <p14:creationId xmlns:p14="http://schemas.microsoft.com/office/powerpoint/2010/main" val="259487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7385-E8D1-0C4D-B821-5D3369EAE3C5}"/>
              </a:ext>
            </a:extLst>
          </p:cNvPr>
          <p:cNvSpPr>
            <a:spLocks noGrp="1"/>
          </p:cNvSpPr>
          <p:nvPr>
            <p:ph type="title"/>
          </p:nvPr>
        </p:nvSpPr>
        <p:spPr/>
        <p:txBody>
          <a:bodyPr/>
          <a:lstStyle/>
          <a:p>
            <a:r>
              <a:rPr lang="en-US" dirty="0"/>
              <a:t>Supine Bridge Core Exercises</a:t>
            </a:r>
          </a:p>
        </p:txBody>
      </p:sp>
      <p:sp>
        <p:nvSpPr>
          <p:cNvPr id="3" name="Content Placeholder 2">
            <a:extLst>
              <a:ext uri="{FF2B5EF4-FFF2-40B4-BE49-F238E27FC236}">
                <a16:creationId xmlns:a16="http://schemas.microsoft.com/office/drawing/2014/main" id="{025EE42D-CDE2-2141-BAA6-60E34FEDAB2C}"/>
              </a:ext>
            </a:extLst>
          </p:cNvPr>
          <p:cNvSpPr>
            <a:spLocks noGrp="1"/>
          </p:cNvSpPr>
          <p:nvPr>
            <p:ph idx="1"/>
          </p:nvPr>
        </p:nvSpPr>
        <p:spPr>
          <a:xfrm>
            <a:off x="1371600" y="2037522"/>
            <a:ext cx="6698974" cy="2136913"/>
          </a:xfrm>
        </p:spPr>
        <p:txBody>
          <a:bodyPr/>
          <a:lstStyle/>
          <a:p>
            <a:r>
              <a:rPr lang="en-US" dirty="0"/>
              <a:t>Assume the same position as in levels 1 and 2.</a:t>
            </a:r>
          </a:p>
          <a:p>
            <a:r>
              <a:rPr lang="en-US" dirty="0"/>
              <a:t>Ask the child to lift all four limbs off the floor for as long as possible. </a:t>
            </a:r>
          </a:p>
          <a:p>
            <a:r>
              <a:rPr lang="en-US" dirty="0"/>
              <a:t>The goal is to hold this position steady for 60 seconds 4 sessions in a row.</a:t>
            </a:r>
          </a:p>
        </p:txBody>
      </p:sp>
      <p:sp>
        <p:nvSpPr>
          <p:cNvPr id="5" name="TextBox 4">
            <a:extLst>
              <a:ext uri="{FF2B5EF4-FFF2-40B4-BE49-F238E27FC236}">
                <a16:creationId xmlns:a16="http://schemas.microsoft.com/office/drawing/2014/main" id="{1D051381-A4AE-DB44-BAE5-8151C80EDB9D}"/>
              </a:ext>
            </a:extLst>
          </p:cNvPr>
          <p:cNvSpPr txBox="1"/>
          <p:nvPr/>
        </p:nvSpPr>
        <p:spPr>
          <a:xfrm>
            <a:off x="10972800" y="31326"/>
            <a:ext cx="104387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3</a:t>
            </a:r>
          </a:p>
        </p:txBody>
      </p:sp>
      <p:pic>
        <p:nvPicPr>
          <p:cNvPr id="7" name="Picture 6" descr="A picture containing man, person, outdoor, water&#10;&#10;Description automatically generated">
            <a:extLst>
              <a:ext uri="{FF2B5EF4-FFF2-40B4-BE49-F238E27FC236}">
                <a16:creationId xmlns:a16="http://schemas.microsoft.com/office/drawing/2014/main" id="{E0DDA02A-2D24-B142-9FF7-1A8F66A1FA0A}"/>
              </a:ext>
            </a:extLst>
          </p:cNvPr>
          <p:cNvPicPr>
            <a:picLocks noChangeAspect="1"/>
          </p:cNvPicPr>
          <p:nvPr/>
        </p:nvPicPr>
        <p:blipFill>
          <a:blip r:embed="rId2"/>
          <a:stretch>
            <a:fillRect/>
          </a:stretch>
        </p:blipFill>
        <p:spPr>
          <a:xfrm>
            <a:off x="8346322" y="2171699"/>
            <a:ext cx="3632933" cy="1674743"/>
          </a:xfrm>
          <a:prstGeom prst="rect">
            <a:avLst/>
          </a:prstGeom>
        </p:spPr>
      </p:pic>
    </p:spTree>
    <p:extLst>
      <p:ext uri="{BB962C8B-B14F-4D97-AF65-F5344CB8AC3E}">
        <p14:creationId xmlns:p14="http://schemas.microsoft.com/office/powerpoint/2010/main" val="3360165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24F5-3496-8E4C-B095-9974B56069E8}"/>
              </a:ext>
            </a:extLst>
          </p:cNvPr>
          <p:cNvSpPr>
            <a:spLocks noGrp="1"/>
          </p:cNvSpPr>
          <p:nvPr>
            <p:ph type="title"/>
          </p:nvPr>
        </p:nvSpPr>
        <p:spPr/>
        <p:txBody>
          <a:bodyPr/>
          <a:lstStyle/>
          <a:p>
            <a:r>
              <a:rPr lang="en-US" dirty="0"/>
              <a:t>Curl-Ups (or Partial Curl-Ups) 1/3</a:t>
            </a:r>
          </a:p>
        </p:txBody>
      </p:sp>
      <p:sp>
        <p:nvSpPr>
          <p:cNvPr id="3" name="Content Placeholder 2">
            <a:extLst>
              <a:ext uri="{FF2B5EF4-FFF2-40B4-BE49-F238E27FC236}">
                <a16:creationId xmlns:a16="http://schemas.microsoft.com/office/drawing/2014/main" id="{CE896289-1B98-1948-9CAA-508A76BF95FE}"/>
              </a:ext>
            </a:extLst>
          </p:cNvPr>
          <p:cNvSpPr>
            <a:spLocks noGrp="1"/>
          </p:cNvSpPr>
          <p:nvPr>
            <p:ph idx="1"/>
          </p:nvPr>
        </p:nvSpPr>
        <p:spPr/>
        <p:txBody>
          <a:bodyPr>
            <a:normAutofit lnSpcReduction="10000"/>
          </a:bodyPr>
          <a:lstStyle/>
          <a:p>
            <a:r>
              <a:rPr lang="en-US" dirty="0"/>
              <a:t>Have the child lie on a flat cushioned surface with knees bent and feet about 12 inches from his backside.</a:t>
            </a:r>
          </a:p>
          <a:p>
            <a:r>
              <a:rPr lang="en-US" dirty="0"/>
              <a:t>Put your hands over his feet for support </a:t>
            </a:r>
          </a:p>
          <a:p>
            <a:r>
              <a:rPr lang="en-US" dirty="0"/>
              <a:t>Ask him to cross his arms and place his palms on his shoulders.</a:t>
            </a:r>
          </a:p>
          <a:p>
            <a:r>
              <a:rPr lang="en-US" dirty="0"/>
              <a:t>Now ask him to raise his trunk and curl up until his elbows touch his thighs. </a:t>
            </a:r>
          </a:p>
          <a:p>
            <a:r>
              <a:rPr lang="en-US" dirty="0"/>
              <a:t>Ask him to lay back down so the shoulder blades touch the floor, for one curl up.</a:t>
            </a:r>
          </a:p>
          <a:p>
            <a:r>
              <a:rPr lang="en-US" dirty="0"/>
              <a:t>Continue to do this for 1 minutes while counting aloud.</a:t>
            </a:r>
          </a:p>
          <a:p>
            <a:r>
              <a:rPr lang="en-US" dirty="0"/>
              <a:t>The goal is to do this fluidly for the number of times appropriate for their age and sex in one minute</a:t>
            </a:r>
          </a:p>
        </p:txBody>
      </p:sp>
    </p:spTree>
    <p:extLst>
      <p:ext uri="{BB962C8B-B14F-4D97-AF65-F5344CB8AC3E}">
        <p14:creationId xmlns:p14="http://schemas.microsoft.com/office/powerpoint/2010/main" val="245510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9BE03-2B9E-9742-BD2B-9A9AF32D80BD}"/>
              </a:ext>
            </a:extLst>
          </p:cNvPr>
          <p:cNvSpPr>
            <a:spLocks noGrp="1"/>
          </p:cNvSpPr>
          <p:nvPr>
            <p:ph idx="1"/>
          </p:nvPr>
        </p:nvSpPr>
        <p:spPr>
          <a:xfrm>
            <a:off x="1371600" y="1662545"/>
            <a:ext cx="9601200" cy="4973782"/>
          </a:xfrm>
        </p:spPr>
        <p:txBody>
          <a:bodyPr>
            <a:normAutofit fontScale="92500" lnSpcReduction="10000"/>
          </a:bodyPr>
          <a:lstStyle/>
          <a:p>
            <a:r>
              <a:rPr lang="en-US" dirty="0"/>
              <a:t>The goal is to do this fluidly for the number of times appropriate for their age and sex in one minute</a:t>
            </a:r>
          </a:p>
          <a:p>
            <a:r>
              <a:rPr lang="en-US" b="1" dirty="0"/>
              <a:t>Level 1</a:t>
            </a:r>
            <a:r>
              <a:rPr lang="en-US" dirty="0"/>
              <a:t>: Goals for boys and girls</a:t>
            </a:r>
          </a:p>
          <a:p>
            <a:pPr lvl="1"/>
            <a:r>
              <a:rPr lang="en-US" dirty="0"/>
              <a:t>Ages 4-7 :15 curl-ups</a:t>
            </a:r>
          </a:p>
          <a:p>
            <a:pPr lvl="1"/>
            <a:r>
              <a:rPr lang="en-US" dirty="0"/>
              <a:t>Ages 8-12 :25 curl-ups</a:t>
            </a:r>
          </a:p>
          <a:p>
            <a:pPr lvl="1"/>
            <a:r>
              <a:rPr lang="en-US" dirty="0"/>
              <a:t>Ages 13-17: 35 curl-ups</a:t>
            </a:r>
          </a:p>
          <a:p>
            <a:r>
              <a:rPr lang="en-US" b="1" dirty="0"/>
              <a:t>Level 2</a:t>
            </a:r>
            <a:r>
              <a:rPr lang="en-US" dirty="0"/>
              <a:t>: Goals for boys</a:t>
            </a:r>
          </a:p>
          <a:p>
            <a:pPr lvl="1"/>
            <a:r>
              <a:rPr lang="en-US" dirty="0"/>
              <a:t>Ages 4-7 :25 curl-ups</a:t>
            </a:r>
          </a:p>
          <a:p>
            <a:pPr lvl="1"/>
            <a:r>
              <a:rPr lang="en-US" dirty="0"/>
              <a:t>Ages 8-12 :35 curl-ups</a:t>
            </a:r>
          </a:p>
          <a:p>
            <a:pPr lvl="1"/>
            <a:r>
              <a:rPr lang="en-US" dirty="0"/>
              <a:t>Ages 13-17: 45 curl-up</a:t>
            </a:r>
          </a:p>
          <a:p>
            <a:pPr marL="530352" lvl="1" indent="0">
              <a:buNone/>
            </a:pPr>
            <a:r>
              <a:rPr lang="en-US" dirty="0"/>
              <a:t>	Goals for girls</a:t>
            </a:r>
          </a:p>
          <a:p>
            <a:pPr lvl="1"/>
            <a:r>
              <a:rPr lang="en-US" dirty="0"/>
              <a:t>Ages 4-7 :25 curl-ups</a:t>
            </a:r>
          </a:p>
          <a:p>
            <a:pPr lvl="1"/>
            <a:r>
              <a:rPr lang="en-US" dirty="0"/>
              <a:t>Ages 8-12 :35 curl-ups</a:t>
            </a:r>
          </a:p>
          <a:p>
            <a:pPr lvl="1"/>
            <a:r>
              <a:rPr lang="en-US" dirty="0"/>
              <a:t>Ages 13-17: 40 curl-ups</a:t>
            </a:r>
          </a:p>
          <a:p>
            <a:pPr marL="0" indent="0">
              <a:buNone/>
            </a:pPr>
            <a:endParaRPr lang="en-US" dirty="0"/>
          </a:p>
        </p:txBody>
      </p:sp>
      <p:sp>
        <p:nvSpPr>
          <p:cNvPr id="6" name="Title 1">
            <a:extLst>
              <a:ext uri="{FF2B5EF4-FFF2-40B4-BE49-F238E27FC236}">
                <a16:creationId xmlns:a16="http://schemas.microsoft.com/office/drawing/2014/main" id="{0DE5A6CF-884F-A144-8268-6465CF71159C}"/>
              </a:ext>
            </a:extLst>
          </p:cNvPr>
          <p:cNvSpPr>
            <a:spLocks noGrp="1"/>
          </p:cNvSpPr>
          <p:nvPr>
            <p:ph type="title"/>
          </p:nvPr>
        </p:nvSpPr>
        <p:spPr>
          <a:xfrm>
            <a:off x="1371600" y="685800"/>
            <a:ext cx="9601200" cy="1485900"/>
          </a:xfrm>
        </p:spPr>
        <p:txBody>
          <a:bodyPr/>
          <a:lstStyle/>
          <a:p>
            <a:r>
              <a:rPr lang="en-US" dirty="0"/>
              <a:t>Curl-Ups (or Partial Curl-Ups) 2/3</a:t>
            </a:r>
          </a:p>
        </p:txBody>
      </p:sp>
    </p:spTree>
    <p:extLst>
      <p:ext uri="{BB962C8B-B14F-4D97-AF65-F5344CB8AC3E}">
        <p14:creationId xmlns:p14="http://schemas.microsoft.com/office/powerpoint/2010/main" val="1805344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9BE03-2B9E-9742-BD2B-9A9AF32D80BD}"/>
              </a:ext>
            </a:extLst>
          </p:cNvPr>
          <p:cNvSpPr>
            <a:spLocks noGrp="1"/>
          </p:cNvSpPr>
          <p:nvPr>
            <p:ph idx="1"/>
          </p:nvPr>
        </p:nvSpPr>
        <p:spPr>
          <a:xfrm>
            <a:off x="1371600" y="2171700"/>
            <a:ext cx="9601200" cy="4381500"/>
          </a:xfrm>
        </p:spPr>
        <p:txBody>
          <a:bodyPr>
            <a:normAutofit/>
          </a:bodyPr>
          <a:lstStyle/>
          <a:p>
            <a:r>
              <a:rPr lang="en-US" b="1" dirty="0"/>
              <a:t>Level 3</a:t>
            </a:r>
            <a:r>
              <a:rPr lang="en-US" dirty="0"/>
              <a:t>: Goals for boys</a:t>
            </a:r>
          </a:p>
          <a:p>
            <a:pPr lvl="1"/>
            <a:r>
              <a:rPr lang="en-US" dirty="0"/>
              <a:t>Ages 4-7 :35 curl-ups</a:t>
            </a:r>
          </a:p>
          <a:p>
            <a:pPr lvl="1"/>
            <a:r>
              <a:rPr lang="en-US" dirty="0"/>
              <a:t>Ages 8-12 :45 curl-ups</a:t>
            </a:r>
          </a:p>
          <a:p>
            <a:pPr lvl="1"/>
            <a:r>
              <a:rPr lang="en-US" dirty="0"/>
              <a:t>Ages 13-17: 55 curl-up</a:t>
            </a:r>
          </a:p>
          <a:p>
            <a:pPr marL="530352" lvl="1" indent="0">
              <a:buNone/>
            </a:pPr>
            <a:r>
              <a:rPr lang="en-US" dirty="0"/>
              <a:t>Goals for girls</a:t>
            </a:r>
          </a:p>
          <a:p>
            <a:pPr lvl="1"/>
            <a:r>
              <a:rPr lang="en-US" dirty="0"/>
              <a:t>Ages 4-7 :35 curl-ups</a:t>
            </a:r>
          </a:p>
          <a:p>
            <a:pPr lvl="1"/>
            <a:r>
              <a:rPr lang="en-US" dirty="0"/>
              <a:t>Ages 8-12 :45 curl-ups</a:t>
            </a:r>
          </a:p>
          <a:p>
            <a:pPr lvl="1"/>
            <a:r>
              <a:rPr lang="en-US" dirty="0"/>
              <a:t>Ages 13-17: 50 curl-ups</a:t>
            </a:r>
          </a:p>
          <a:p>
            <a:pPr marL="0" indent="0">
              <a:buNone/>
            </a:pPr>
            <a:endParaRPr lang="en-US" dirty="0"/>
          </a:p>
        </p:txBody>
      </p:sp>
      <p:sp>
        <p:nvSpPr>
          <p:cNvPr id="6" name="Title 1">
            <a:extLst>
              <a:ext uri="{FF2B5EF4-FFF2-40B4-BE49-F238E27FC236}">
                <a16:creationId xmlns:a16="http://schemas.microsoft.com/office/drawing/2014/main" id="{4C4EAAD7-4478-1447-81C7-AD391B664C6C}"/>
              </a:ext>
            </a:extLst>
          </p:cNvPr>
          <p:cNvSpPr>
            <a:spLocks noGrp="1"/>
          </p:cNvSpPr>
          <p:nvPr>
            <p:ph type="title"/>
          </p:nvPr>
        </p:nvSpPr>
        <p:spPr>
          <a:xfrm>
            <a:off x="1371600" y="685800"/>
            <a:ext cx="9601200" cy="1485900"/>
          </a:xfrm>
        </p:spPr>
        <p:txBody>
          <a:bodyPr/>
          <a:lstStyle/>
          <a:p>
            <a:r>
              <a:rPr lang="en-US" dirty="0"/>
              <a:t>Curl-Ups (or Partial Curl-Ups) 3/3</a:t>
            </a:r>
          </a:p>
        </p:txBody>
      </p:sp>
    </p:spTree>
    <p:extLst>
      <p:ext uri="{BB962C8B-B14F-4D97-AF65-F5344CB8AC3E}">
        <p14:creationId xmlns:p14="http://schemas.microsoft.com/office/powerpoint/2010/main" val="53927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298F-26F2-9643-BC72-D9FE90EDF8B1}"/>
              </a:ext>
            </a:extLst>
          </p:cNvPr>
          <p:cNvSpPr>
            <a:spLocks noGrp="1"/>
          </p:cNvSpPr>
          <p:nvPr>
            <p:ph type="title"/>
          </p:nvPr>
        </p:nvSpPr>
        <p:spPr/>
        <p:txBody>
          <a:bodyPr/>
          <a:lstStyle/>
          <a:p>
            <a:r>
              <a:rPr lang="en-US" dirty="0"/>
              <a:t>Right Angle Push-Ups 1/4</a:t>
            </a:r>
            <a:endParaRPr lang="en-US" sz="1800" dirty="0"/>
          </a:p>
        </p:txBody>
      </p:sp>
      <p:sp>
        <p:nvSpPr>
          <p:cNvPr id="3" name="Content Placeholder 2">
            <a:extLst>
              <a:ext uri="{FF2B5EF4-FFF2-40B4-BE49-F238E27FC236}">
                <a16:creationId xmlns:a16="http://schemas.microsoft.com/office/drawing/2014/main" id="{E21E303F-43DB-2340-8E1F-28FED2FBC8BA}"/>
              </a:ext>
            </a:extLst>
          </p:cNvPr>
          <p:cNvSpPr>
            <a:spLocks noGrp="1"/>
          </p:cNvSpPr>
          <p:nvPr>
            <p:ph idx="1"/>
          </p:nvPr>
        </p:nvSpPr>
        <p:spPr/>
        <p:txBody>
          <a:bodyPr/>
          <a:lstStyle/>
          <a:p>
            <a:r>
              <a:rPr lang="en-US" dirty="0"/>
              <a:t>Have the child lie facedown on the floor in the classic push-up position: hands under shoulders, singers straight, and legs straight, parallel and slightly apart with the toes supporting the feet. </a:t>
            </a:r>
          </a:p>
          <a:p>
            <a:r>
              <a:rPr lang="en-US" dirty="0"/>
              <a:t>Ask the child to push up, keeping the back and knees straight, and then lower the body until there is a 90- degree angle at the elbows.</a:t>
            </a:r>
          </a:p>
          <a:p>
            <a:r>
              <a:rPr lang="en-US" dirty="0"/>
              <a:t>Place your hand flat underneath her chest so when she comes back down to the floor, she touches you hand before pushing up again. </a:t>
            </a:r>
          </a:p>
          <a:p>
            <a:r>
              <a:rPr lang="en-US" dirty="0"/>
              <a:t>The entire excise should take 3 seconds. </a:t>
            </a:r>
          </a:p>
        </p:txBody>
      </p:sp>
    </p:spTree>
    <p:extLst>
      <p:ext uri="{BB962C8B-B14F-4D97-AF65-F5344CB8AC3E}">
        <p14:creationId xmlns:p14="http://schemas.microsoft.com/office/powerpoint/2010/main" val="3517509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C9C6-7D2A-3447-A32E-670FF98D86AD}"/>
              </a:ext>
            </a:extLst>
          </p:cNvPr>
          <p:cNvSpPr>
            <a:spLocks noGrp="1"/>
          </p:cNvSpPr>
          <p:nvPr>
            <p:ph type="title"/>
          </p:nvPr>
        </p:nvSpPr>
        <p:spPr/>
        <p:txBody>
          <a:bodyPr/>
          <a:lstStyle/>
          <a:p>
            <a:r>
              <a:rPr lang="en-US" dirty="0"/>
              <a:t>Right Angle Push-Ups 2/4</a:t>
            </a:r>
          </a:p>
        </p:txBody>
      </p:sp>
      <p:sp>
        <p:nvSpPr>
          <p:cNvPr id="3" name="Content Placeholder 2">
            <a:extLst>
              <a:ext uri="{FF2B5EF4-FFF2-40B4-BE49-F238E27FC236}">
                <a16:creationId xmlns:a16="http://schemas.microsoft.com/office/drawing/2014/main" id="{3A477853-3E5E-E64D-A9E9-7C4BC7D27FEB}"/>
              </a:ext>
            </a:extLst>
          </p:cNvPr>
          <p:cNvSpPr>
            <a:spLocks noGrp="1"/>
          </p:cNvSpPr>
          <p:nvPr>
            <p:ph idx="1"/>
          </p:nvPr>
        </p:nvSpPr>
        <p:spPr/>
        <p:txBody>
          <a:bodyPr>
            <a:normAutofit fontScale="92500" lnSpcReduction="10000"/>
          </a:bodyPr>
          <a:lstStyle/>
          <a:p>
            <a:r>
              <a:rPr lang="en-US" dirty="0"/>
              <a:t>The goal is to do this fluidly for the number of times appropriate for their age and sex.</a:t>
            </a:r>
          </a:p>
          <a:p>
            <a:r>
              <a:rPr lang="en-US" b="1" dirty="0"/>
              <a:t>Level 1: </a:t>
            </a:r>
          </a:p>
          <a:p>
            <a:pPr marL="0" indent="0">
              <a:buNone/>
            </a:pPr>
            <a:r>
              <a:rPr lang="en-US" dirty="0"/>
              <a:t>       Goals for boys</a:t>
            </a:r>
          </a:p>
          <a:p>
            <a:pPr lvl="1"/>
            <a:r>
              <a:rPr lang="en-US" dirty="0"/>
              <a:t>Ages 4-7 : 5 push-ups</a:t>
            </a:r>
          </a:p>
          <a:p>
            <a:pPr lvl="1"/>
            <a:r>
              <a:rPr lang="en-US" dirty="0"/>
              <a:t>Ages 8-12 : 10 push-ups</a:t>
            </a:r>
          </a:p>
          <a:p>
            <a:pPr lvl="1"/>
            <a:r>
              <a:rPr lang="en-US" dirty="0"/>
              <a:t>Ages 13-17: 15 push-up</a:t>
            </a:r>
          </a:p>
          <a:p>
            <a:pPr marL="530352" lvl="1" indent="0">
              <a:buNone/>
            </a:pPr>
            <a:r>
              <a:rPr lang="en-US" dirty="0"/>
              <a:t>Goals for girls</a:t>
            </a:r>
          </a:p>
          <a:p>
            <a:pPr lvl="1"/>
            <a:r>
              <a:rPr lang="en-US" dirty="0"/>
              <a:t>Ages 4-7 : 5 push-ups</a:t>
            </a:r>
          </a:p>
          <a:p>
            <a:pPr lvl="1"/>
            <a:r>
              <a:rPr lang="en-US" dirty="0"/>
              <a:t>Ages 8-12 : 10 push-ups</a:t>
            </a:r>
          </a:p>
          <a:p>
            <a:pPr lvl="1"/>
            <a:r>
              <a:rPr lang="en-US" dirty="0"/>
              <a:t>Ages 13-17: 15 push-ups</a:t>
            </a:r>
          </a:p>
          <a:p>
            <a:endParaRPr lang="en-US" dirty="0"/>
          </a:p>
        </p:txBody>
      </p:sp>
    </p:spTree>
    <p:extLst>
      <p:ext uri="{BB962C8B-B14F-4D97-AF65-F5344CB8AC3E}">
        <p14:creationId xmlns:p14="http://schemas.microsoft.com/office/powerpoint/2010/main" val="4161387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2C14-4416-444B-AF46-B37A84932C99}"/>
              </a:ext>
            </a:extLst>
          </p:cNvPr>
          <p:cNvSpPr>
            <a:spLocks noGrp="1"/>
          </p:cNvSpPr>
          <p:nvPr>
            <p:ph type="title"/>
          </p:nvPr>
        </p:nvSpPr>
        <p:spPr/>
        <p:txBody>
          <a:bodyPr/>
          <a:lstStyle/>
          <a:p>
            <a:r>
              <a:rPr lang="en-US" dirty="0"/>
              <a:t>Right Angle Push-Ups 3/4</a:t>
            </a:r>
          </a:p>
        </p:txBody>
      </p:sp>
      <p:sp>
        <p:nvSpPr>
          <p:cNvPr id="3" name="Content Placeholder 2">
            <a:extLst>
              <a:ext uri="{FF2B5EF4-FFF2-40B4-BE49-F238E27FC236}">
                <a16:creationId xmlns:a16="http://schemas.microsoft.com/office/drawing/2014/main" id="{D96B407F-1F43-EC47-A8E2-A7D0918496AC}"/>
              </a:ext>
            </a:extLst>
          </p:cNvPr>
          <p:cNvSpPr>
            <a:spLocks noGrp="1"/>
          </p:cNvSpPr>
          <p:nvPr>
            <p:ph idx="1"/>
          </p:nvPr>
        </p:nvSpPr>
        <p:spPr>
          <a:xfrm>
            <a:off x="1371600" y="2285999"/>
            <a:ext cx="9601200" cy="4849091"/>
          </a:xfrm>
        </p:spPr>
        <p:txBody>
          <a:bodyPr/>
          <a:lstStyle/>
          <a:p>
            <a:r>
              <a:rPr lang="en-US" b="1" dirty="0"/>
              <a:t>Level 2: </a:t>
            </a:r>
          </a:p>
          <a:p>
            <a:pPr marL="0" indent="0">
              <a:buNone/>
            </a:pPr>
            <a:r>
              <a:rPr lang="en-US" dirty="0"/>
              <a:t>       Goals for boys</a:t>
            </a:r>
          </a:p>
          <a:p>
            <a:pPr lvl="1"/>
            <a:r>
              <a:rPr lang="en-US" dirty="0"/>
              <a:t>Ages 4-7 : 5 push-ups</a:t>
            </a:r>
          </a:p>
          <a:p>
            <a:pPr lvl="1"/>
            <a:r>
              <a:rPr lang="en-US" dirty="0"/>
              <a:t>Ages 8-12 : 15 push-ups</a:t>
            </a:r>
          </a:p>
          <a:p>
            <a:pPr lvl="1"/>
            <a:r>
              <a:rPr lang="en-US" dirty="0"/>
              <a:t>Ages 13-17: 30 push-up</a:t>
            </a:r>
          </a:p>
          <a:p>
            <a:pPr marL="530352" lvl="1" indent="0">
              <a:buNone/>
            </a:pPr>
            <a:r>
              <a:rPr lang="en-US" dirty="0"/>
              <a:t>Goals for girls</a:t>
            </a:r>
          </a:p>
          <a:p>
            <a:pPr lvl="1"/>
            <a:r>
              <a:rPr lang="en-US" dirty="0"/>
              <a:t>Ages 4-7 : 5 push-ups</a:t>
            </a:r>
          </a:p>
          <a:p>
            <a:pPr lvl="1"/>
            <a:r>
              <a:rPr lang="en-US" dirty="0"/>
              <a:t>Ages 8-12 : 10 push-ups</a:t>
            </a:r>
          </a:p>
          <a:p>
            <a:pPr lvl="1"/>
            <a:r>
              <a:rPr lang="en-US" dirty="0"/>
              <a:t>Ages 13-17: 15 push-ups</a:t>
            </a:r>
          </a:p>
          <a:p>
            <a:endParaRPr lang="en-US" dirty="0"/>
          </a:p>
        </p:txBody>
      </p:sp>
    </p:spTree>
    <p:extLst>
      <p:ext uri="{BB962C8B-B14F-4D97-AF65-F5344CB8AC3E}">
        <p14:creationId xmlns:p14="http://schemas.microsoft.com/office/powerpoint/2010/main" val="105727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77D1-7CC7-4377-AE15-E8D1B3670566}"/>
              </a:ext>
            </a:extLst>
          </p:cNvPr>
          <p:cNvSpPr>
            <a:spLocks noGrp="1"/>
          </p:cNvSpPr>
          <p:nvPr>
            <p:ph type="title"/>
          </p:nvPr>
        </p:nvSpPr>
        <p:spPr/>
        <p:txBody>
          <a:bodyPr/>
          <a:lstStyle/>
          <a:p>
            <a:r>
              <a:rPr lang="en-US" dirty="0"/>
              <a:t>Diaphragmatic Breathing</a:t>
            </a:r>
          </a:p>
        </p:txBody>
      </p:sp>
      <p:sp>
        <p:nvSpPr>
          <p:cNvPr id="3" name="Content Placeholder 2">
            <a:extLst>
              <a:ext uri="{FF2B5EF4-FFF2-40B4-BE49-F238E27FC236}">
                <a16:creationId xmlns:a16="http://schemas.microsoft.com/office/drawing/2014/main" id="{1B83A51F-B538-4B6E-BDD6-2C8290351E7D}"/>
              </a:ext>
            </a:extLst>
          </p:cNvPr>
          <p:cNvSpPr>
            <a:spLocks noGrp="1"/>
          </p:cNvSpPr>
          <p:nvPr>
            <p:ph idx="1"/>
          </p:nvPr>
        </p:nvSpPr>
        <p:spPr/>
        <p:txBody>
          <a:bodyPr/>
          <a:lstStyle/>
          <a:p>
            <a:r>
              <a:rPr lang="en-US" dirty="0"/>
              <a:t>Have your child stand straight and tall, arms against their sides</a:t>
            </a:r>
          </a:p>
          <a:p>
            <a:r>
              <a:rPr lang="en-US" dirty="0"/>
              <a:t>Have them inhale slowly and count the seconds</a:t>
            </a:r>
          </a:p>
          <a:p>
            <a:r>
              <a:rPr lang="en-US" dirty="0"/>
              <a:t>They should exhale twice as slowly</a:t>
            </a:r>
          </a:p>
          <a:p>
            <a:r>
              <a:rPr lang="en-US" dirty="0"/>
              <a:t>Repeat 3-5 times</a:t>
            </a:r>
          </a:p>
          <a:p>
            <a:r>
              <a:rPr lang="en-US" dirty="0"/>
              <a:t>Goal is to slowly increase the time on both the inhalation and exhalation</a:t>
            </a:r>
          </a:p>
        </p:txBody>
      </p:sp>
      <p:sp>
        <p:nvSpPr>
          <p:cNvPr id="5" name="TextBox 4">
            <a:extLst>
              <a:ext uri="{FF2B5EF4-FFF2-40B4-BE49-F238E27FC236}">
                <a16:creationId xmlns:a16="http://schemas.microsoft.com/office/drawing/2014/main" id="{18618AFC-6419-5744-AF0D-DF9B2CFD3206}"/>
              </a:ext>
            </a:extLst>
          </p:cNvPr>
          <p:cNvSpPr txBox="1"/>
          <p:nvPr/>
        </p:nvSpPr>
        <p:spPr>
          <a:xfrm>
            <a:off x="10972800" y="23103"/>
            <a:ext cx="120199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All</a:t>
            </a:r>
          </a:p>
        </p:txBody>
      </p:sp>
    </p:spTree>
    <p:extLst>
      <p:ext uri="{BB962C8B-B14F-4D97-AF65-F5344CB8AC3E}">
        <p14:creationId xmlns:p14="http://schemas.microsoft.com/office/powerpoint/2010/main" val="112095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67F4-EB9B-5D4E-B694-35487D072B15}"/>
              </a:ext>
            </a:extLst>
          </p:cNvPr>
          <p:cNvSpPr>
            <a:spLocks noGrp="1"/>
          </p:cNvSpPr>
          <p:nvPr>
            <p:ph type="title"/>
          </p:nvPr>
        </p:nvSpPr>
        <p:spPr/>
        <p:txBody>
          <a:bodyPr/>
          <a:lstStyle/>
          <a:p>
            <a:r>
              <a:rPr lang="en-US" dirty="0"/>
              <a:t>Right Angle Push-Ups 4/4</a:t>
            </a:r>
          </a:p>
        </p:txBody>
      </p:sp>
      <p:sp>
        <p:nvSpPr>
          <p:cNvPr id="3" name="Content Placeholder 2">
            <a:extLst>
              <a:ext uri="{FF2B5EF4-FFF2-40B4-BE49-F238E27FC236}">
                <a16:creationId xmlns:a16="http://schemas.microsoft.com/office/drawing/2014/main" id="{1FE00C3A-6EBD-7F49-A559-2AEE72D5B79C}"/>
              </a:ext>
            </a:extLst>
          </p:cNvPr>
          <p:cNvSpPr>
            <a:spLocks noGrp="1"/>
          </p:cNvSpPr>
          <p:nvPr>
            <p:ph idx="1"/>
          </p:nvPr>
        </p:nvSpPr>
        <p:spPr/>
        <p:txBody>
          <a:bodyPr/>
          <a:lstStyle/>
          <a:p>
            <a:r>
              <a:rPr lang="en-US" b="1" dirty="0"/>
              <a:t>Level 3: </a:t>
            </a:r>
          </a:p>
          <a:p>
            <a:pPr marL="0" indent="0">
              <a:buNone/>
            </a:pPr>
            <a:r>
              <a:rPr lang="en-US" dirty="0"/>
              <a:t>       Goals for boys</a:t>
            </a:r>
          </a:p>
          <a:p>
            <a:pPr lvl="1"/>
            <a:r>
              <a:rPr lang="en-US" dirty="0"/>
              <a:t>Ages 4-7 : 15 push-ups</a:t>
            </a:r>
          </a:p>
          <a:p>
            <a:pPr lvl="1"/>
            <a:r>
              <a:rPr lang="en-US" dirty="0"/>
              <a:t>Ages 8-12 : 25 push-ups</a:t>
            </a:r>
          </a:p>
          <a:p>
            <a:pPr lvl="1"/>
            <a:r>
              <a:rPr lang="en-US" dirty="0"/>
              <a:t>Ages 13-17: 45 push-up</a:t>
            </a:r>
          </a:p>
          <a:p>
            <a:pPr marL="530352" lvl="1" indent="0">
              <a:buNone/>
            </a:pPr>
            <a:r>
              <a:rPr lang="en-US" dirty="0"/>
              <a:t>Goals for girls</a:t>
            </a:r>
          </a:p>
          <a:p>
            <a:pPr lvl="1"/>
            <a:r>
              <a:rPr lang="en-US" dirty="0"/>
              <a:t>Ages 4-7 : 15 push-ups</a:t>
            </a:r>
          </a:p>
          <a:p>
            <a:pPr lvl="1"/>
            <a:r>
              <a:rPr lang="en-US" dirty="0"/>
              <a:t>Ages 8-12 : 20 push-ups</a:t>
            </a:r>
          </a:p>
          <a:p>
            <a:pPr lvl="1"/>
            <a:r>
              <a:rPr lang="en-US" dirty="0"/>
              <a:t>Ages 13-17: 25 push-ups</a:t>
            </a:r>
          </a:p>
          <a:p>
            <a:endParaRPr lang="en-US" dirty="0"/>
          </a:p>
        </p:txBody>
      </p:sp>
    </p:spTree>
    <p:extLst>
      <p:ext uri="{BB962C8B-B14F-4D97-AF65-F5344CB8AC3E}">
        <p14:creationId xmlns:p14="http://schemas.microsoft.com/office/powerpoint/2010/main" val="2042830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BD0C-77A9-C14F-8DD8-A793C154141D}"/>
              </a:ext>
            </a:extLst>
          </p:cNvPr>
          <p:cNvSpPr>
            <a:spLocks noGrp="1"/>
          </p:cNvSpPr>
          <p:nvPr>
            <p:ph type="title"/>
          </p:nvPr>
        </p:nvSpPr>
        <p:spPr/>
        <p:txBody>
          <a:bodyPr/>
          <a:lstStyle/>
          <a:p>
            <a:r>
              <a:rPr lang="en-US" dirty="0"/>
              <a:t>Tactile Exercises</a:t>
            </a:r>
          </a:p>
        </p:txBody>
      </p:sp>
      <p:sp>
        <p:nvSpPr>
          <p:cNvPr id="3" name="Content Placeholder 2">
            <a:extLst>
              <a:ext uri="{FF2B5EF4-FFF2-40B4-BE49-F238E27FC236}">
                <a16:creationId xmlns:a16="http://schemas.microsoft.com/office/drawing/2014/main" id="{27A8FF78-150C-2D43-BDB2-3DB702998110}"/>
              </a:ext>
            </a:extLst>
          </p:cNvPr>
          <p:cNvSpPr>
            <a:spLocks noGrp="1"/>
          </p:cNvSpPr>
          <p:nvPr>
            <p:ph idx="1"/>
          </p:nvPr>
        </p:nvSpPr>
        <p:spPr>
          <a:xfrm>
            <a:off x="1371600" y="1798981"/>
            <a:ext cx="7951304" cy="4114801"/>
          </a:xfrm>
        </p:spPr>
        <p:txBody>
          <a:bodyPr>
            <a:noAutofit/>
          </a:bodyPr>
          <a:lstStyle/>
          <a:p>
            <a:r>
              <a:rPr lang="en-US" sz="1600" dirty="0"/>
              <a:t>Right hemisphere deficiency : Brush left side</a:t>
            </a:r>
          </a:p>
          <a:p>
            <a:r>
              <a:rPr lang="en-US" sz="1600" dirty="0"/>
              <a:t>Left hemisphere deficiency : Brush right side</a:t>
            </a:r>
          </a:p>
          <a:p>
            <a:r>
              <a:rPr lang="en-US" sz="1600" b="1" dirty="0"/>
              <a:t>Tactile Desensitization Activity</a:t>
            </a:r>
            <a:r>
              <a:rPr lang="en-US" sz="1600" dirty="0"/>
              <a:t>: With a small brush the inside of the forearm and then the leg above the knee of appropriate side. </a:t>
            </a:r>
          </a:p>
          <a:p>
            <a:r>
              <a:rPr lang="en-US" sz="1600" b="1" dirty="0"/>
              <a:t>Number tracing exercise</a:t>
            </a:r>
            <a:r>
              <a:rPr lang="en-US" sz="1600" dirty="0"/>
              <a:t>: Demonstrate this exercise prior to doing it. </a:t>
            </a:r>
          </a:p>
          <a:p>
            <a:pPr lvl="1"/>
            <a:r>
              <a:rPr lang="en-US" sz="1600" b="1" i="0" dirty="0"/>
              <a:t>Level 1</a:t>
            </a:r>
            <a:r>
              <a:rPr lang="en-US" sz="1600" i="0" dirty="0"/>
              <a:t>: With eyes covered, have the child sit with arms outstretched and pals up. With the eraser end of pencil, trace a digit form 0 to 9 on the appropriate arm and ask him to identify numbers. When child can do this accurately for 4 sessions move on to Level 2</a:t>
            </a:r>
          </a:p>
          <a:p>
            <a:pPr lvl="1"/>
            <a:r>
              <a:rPr lang="en-US" sz="1600" b="1" i="0" dirty="0"/>
              <a:t>Level 2</a:t>
            </a:r>
            <a:r>
              <a:rPr lang="en-US" sz="1600" i="0" dirty="0"/>
              <a:t>: Repeat 1 but write 6 random numbers. When he gets it accurately 3 times in a row, proceed to Level 3.</a:t>
            </a:r>
          </a:p>
          <a:p>
            <a:pPr lvl="1"/>
            <a:r>
              <a:rPr lang="en-US" sz="1600" b="1" i="0" dirty="0"/>
              <a:t>Level 3</a:t>
            </a:r>
            <a:r>
              <a:rPr lang="en-US" sz="1600" i="0" dirty="0"/>
              <a:t>: Repeat Level 1 but 9 random numbers. When he gets it accurately 3 times in a row, you have reached the goal.</a:t>
            </a:r>
            <a:endParaRPr lang="en-US" sz="1600" dirty="0"/>
          </a:p>
          <a:p>
            <a:pPr marL="0" indent="0">
              <a:buNone/>
            </a:pPr>
            <a:r>
              <a:rPr lang="en-US" sz="1600" dirty="0"/>
              <a:t>	 </a:t>
            </a:r>
          </a:p>
          <a:p>
            <a:pPr marL="530352" lvl="1" indent="0">
              <a:buNone/>
            </a:pPr>
            <a:r>
              <a:rPr lang="en-US" sz="1600" dirty="0"/>
              <a:t>    </a:t>
            </a:r>
          </a:p>
        </p:txBody>
      </p:sp>
      <p:pic>
        <p:nvPicPr>
          <p:cNvPr id="5" name="Picture 4" descr="A person posing for the camera&#10;&#10;Description automatically generated">
            <a:extLst>
              <a:ext uri="{FF2B5EF4-FFF2-40B4-BE49-F238E27FC236}">
                <a16:creationId xmlns:a16="http://schemas.microsoft.com/office/drawing/2014/main" id="{2BD721BE-8C8F-B14C-8E3E-6144493C1119}"/>
              </a:ext>
            </a:extLst>
          </p:cNvPr>
          <p:cNvPicPr>
            <a:picLocks noChangeAspect="1"/>
          </p:cNvPicPr>
          <p:nvPr/>
        </p:nvPicPr>
        <p:blipFill>
          <a:blip r:embed="rId2"/>
          <a:stretch>
            <a:fillRect/>
          </a:stretch>
        </p:blipFill>
        <p:spPr>
          <a:xfrm>
            <a:off x="9322904" y="1625304"/>
            <a:ext cx="2718693" cy="3319153"/>
          </a:xfrm>
          <a:prstGeom prst="rect">
            <a:avLst/>
          </a:prstGeom>
        </p:spPr>
      </p:pic>
      <p:sp>
        <p:nvSpPr>
          <p:cNvPr id="6" name="TextBox 5">
            <a:extLst>
              <a:ext uri="{FF2B5EF4-FFF2-40B4-BE49-F238E27FC236}">
                <a16:creationId xmlns:a16="http://schemas.microsoft.com/office/drawing/2014/main" id="{1607126C-8088-8246-9F63-43F8FA8D38D8}"/>
              </a:ext>
            </a:extLst>
          </p:cNvPr>
          <p:cNvSpPr txBox="1"/>
          <p:nvPr/>
        </p:nvSpPr>
        <p:spPr>
          <a:xfrm>
            <a:off x="9584629" y="4944457"/>
            <a:ext cx="2445093" cy="369332"/>
          </a:xfrm>
          <a:prstGeom prst="rect">
            <a:avLst/>
          </a:prstGeom>
          <a:noFill/>
        </p:spPr>
        <p:txBody>
          <a:bodyPr wrap="none" rtlCol="0">
            <a:spAutoFit/>
          </a:bodyPr>
          <a:lstStyle/>
          <a:p>
            <a:r>
              <a:rPr lang="en-US" b="1" dirty="0"/>
              <a:t>Number tracing Level 1</a:t>
            </a:r>
          </a:p>
        </p:txBody>
      </p:sp>
    </p:spTree>
    <p:extLst>
      <p:ext uri="{BB962C8B-B14F-4D97-AF65-F5344CB8AC3E}">
        <p14:creationId xmlns:p14="http://schemas.microsoft.com/office/powerpoint/2010/main" val="2578288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2B6D-5CA4-7343-8E15-68055E3A3C35}"/>
              </a:ext>
            </a:extLst>
          </p:cNvPr>
          <p:cNvSpPr>
            <a:spLocks noGrp="1"/>
          </p:cNvSpPr>
          <p:nvPr>
            <p:ph type="title"/>
          </p:nvPr>
        </p:nvSpPr>
        <p:spPr/>
        <p:txBody>
          <a:bodyPr/>
          <a:lstStyle/>
          <a:p>
            <a:r>
              <a:rPr lang="en-US" dirty="0"/>
              <a:t>Aerobic Exercises </a:t>
            </a:r>
          </a:p>
        </p:txBody>
      </p:sp>
      <p:sp>
        <p:nvSpPr>
          <p:cNvPr id="3" name="Content Placeholder 2">
            <a:extLst>
              <a:ext uri="{FF2B5EF4-FFF2-40B4-BE49-F238E27FC236}">
                <a16:creationId xmlns:a16="http://schemas.microsoft.com/office/drawing/2014/main" id="{A882E994-7DCF-9E49-83C4-07B4E2B09513}"/>
              </a:ext>
            </a:extLst>
          </p:cNvPr>
          <p:cNvSpPr>
            <a:spLocks noGrp="1"/>
          </p:cNvSpPr>
          <p:nvPr>
            <p:ph idx="1"/>
          </p:nvPr>
        </p:nvSpPr>
        <p:spPr/>
        <p:txBody>
          <a:bodyPr/>
          <a:lstStyle/>
          <a:p>
            <a:r>
              <a:rPr lang="en-US" dirty="0"/>
              <a:t>We now know that humans have the ability to reproduce brain cells through aerobic activities. </a:t>
            </a:r>
          </a:p>
          <a:p>
            <a:r>
              <a:rPr lang="en-US" dirty="0"/>
              <a:t>The link that between aerobic exercise and brain growth is oxygen.</a:t>
            </a:r>
          </a:p>
          <a:p>
            <a:r>
              <a:rPr lang="en-US" dirty="0"/>
              <a:t>In research studies running, biking, jumping jacks, jumping rope, and so forth, have proven to be highly effective in decreasing hyperactivity as well as increasing focus and concentration in children diagnosed with ADHD.</a:t>
            </a:r>
          </a:p>
          <a:p>
            <a:r>
              <a:rPr lang="en-US" dirty="0"/>
              <a:t>As part of the Brain Balance program, you will have your child do an aerobic activity at lease 3 to 4 times a week but preferably every day.</a:t>
            </a:r>
          </a:p>
        </p:txBody>
      </p:sp>
    </p:spTree>
    <p:extLst>
      <p:ext uri="{BB962C8B-B14F-4D97-AF65-F5344CB8AC3E}">
        <p14:creationId xmlns:p14="http://schemas.microsoft.com/office/powerpoint/2010/main" val="34589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DF47-3A64-BB4B-AEF0-783A2E1E85EB}"/>
              </a:ext>
            </a:extLst>
          </p:cNvPr>
          <p:cNvSpPr>
            <a:spLocks noGrp="1"/>
          </p:cNvSpPr>
          <p:nvPr>
            <p:ph type="title"/>
          </p:nvPr>
        </p:nvSpPr>
        <p:spPr/>
        <p:txBody>
          <a:bodyPr/>
          <a:lstStyle/>
          <a:p>
            <a:r>
              <a:rPr lang="en-US" dirty="0"/>
              <a:t>Aerobic Exercises 1/3</a:t>
            </a:r>
            <a:endParaRPr lang="en-US" sz="1800" dirty="0"/>
          </a:p>
        </p:txBody>
      </p:sp>
      <p:sp>
        <p:nvSpPr>
          <p:cNvPr id="3" name="Content Placeholder 2">
            <a:extLst>
              <a:ext uri="{FF2B5EF4-FFF2-40B4-BE49-F238E27FC236}">
                <a16:creationId xmlns:a16="http://schemas.microsoft.com/office/drawing/2014/main" id="{081C70E6-FF40-C34F-8973-FD3719953B7C}"/>
              </a:ext>
            </a:extLst>
          </p:cNvPr>
          <p:cNvSpPr>
            <a:spLocks noGrp="1"/>
          </p:cNvSpPr>
          <p:nvPr>
            <p:ph idx="1"/>
          </p:nvPr>
        </p:nvSpPr>
        <p:spPr/>
        <p:txBody>
          <a:bodyPr>
            <a:normAutofit fontScale="92500" lnSpcReduction="20000"/>
          </a:bodyPr>
          <a:lstStyle/>
          <a:p>
            <a:r>
              <a:rPr lang="en-US" dirty="0"/>
              <a:t>Running in place	</a:t>
            </a:r>
          </a:p>
          <a:p>
            <a:pPr lvl="1"/>
            <a:r>
              <a:rPr lang="en-US" i="0" dirty="0"/>
              <a:t>Mark an X of the floor.</a:t>
            </a:r>
          </a:p>
          <a:p>
            <a:pPr lvl="1"/>
            <a:r>
              <a:rPr lang="en-US" i="0" dirty="0"/>
              <a:t>Demonstrate for your child how to run in place, moving the arms and legs. Remember , controlled movement is very important. </a:t>
            </a:r>
          </a:p>
          <a:p>
            <a:pPr lvl="1"/>
            <a:r>
              <a:rPr lang="en-US" i="0" dirty="0"/>
              <a:t>Start 1 minute followed by a 1 minute rest. </a:t>
            </a:r>
          </a:p>
          <a:p>
            <a:pPr lvl="1"/>
            <a:r>
              <a:rPr lang="en-US" i="0" dirty="0"/>
              <a:t>Only when the child can run in place smoothly in a good  rhythm, slowly increase the time 1 minute at a time. </a:t>
            </a:r>
          </a:p>
          <a:p>
            <a:pPr lvl="1"/>
            <a:r>
              <a:rPr lang="en-US" i="0" dirty="0"/>
              <a:t>As your child improves, continue to integrate mental exercises such as saying the alphabet, numerical operations or even making up a story verbally with the aerobic exercise.</a:t>
            </a:r>
          </a:p>
          <a:p>
            <a:pPr lvl="1"/>
            <a:endParaRPr lang="en-US" i="0" dirty="0"/>
          </a:p>
          <a:p>
            <a:pPr marL="530352" lvl="1" indent="0">
              <a:buNone/>
            </a:pPr>
            <a:r>
              <a:rPr lang="en-US" dirty="0"/>
              <a:t>	</a:t>
            </a:r>
          </a:p>
        </p:txBody>
      </p:sp>
    </p:spTree>
    <p:extLst>
      <p:ext uri="{BB962C8B-B14F-4D97-AF65-F5344CB8AC3E}">
        <p14:creationId xmlns:p14="http://schemas.microsoft.com/office/powerpoint/2010/main" val="2182223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703B-97A3-A14A-A907-C09F94183194}"/>
              </a:ext>
            </a:extLst>
          </p:cNvPr>
          <p:cNvSpPr>
            <a:spLocks noGrp="1"/>
          </p:cNvSpPr>
          <p:nvPr>
            <p:ph type="title"/>
          </p:nvPr>
        </p:nvSpPr>
        <p:spPr>
          <a:xfrm>
            <a:off x="1468582" y="741218"/>
            <a:ext cx="9504218" cy="741218"/>
          </a:xfrm>
        </p:spPr>
        <p:txBody>
          <a:bodyPr/>
          <a:lstStyle/>
          <a:p>
            <a:r>
              <a:rPr lang="en-US" dirty="0"/>
              <a:t>Aerobic Exercises 2/3</a:t>
            </a:r>
          </a:p>
        </p:txBody>
      </p:sp>
      <p:sp>
        <p:nvSpPr>
          <p:cNvPr id="3" name="Content Placeholder 2">
            <a:extLst>
              <a:ext uri="{FF2B5EF4-FFF2-40B4-BE49-F238E27FC236}">
                <a16:creationId xmlns:a16="http://schemas.microsoft.com/office/drawing/2014/main" id="{4DEDAB47-6E4D-A447-9A51-DF8E44C73AA9}"/>
              </a:ext>
            </a:extLst>
          </p:cNvPr>
          <p:cNvSpPr>
            <a:spLocks noGrp="1"/>
          </p:cNvSpPr>
          <p:nvPr>
            <p:ph idx="1"/>
          </p:nvPr>
        </p:nvSpPr>
        <p:spPr>
          <a:xfrm>
            <a:off x="1343891" y="1482436"/>
            <a:ext cx="9504218" cy="5278582"/>
          </a:xfrm>
        </p:spPr>
        <p:txBody>
          <a:bodyPr/>
          <a:lstStyle/>
          <a:p>
            <a:pPr marL="0" indent="0">
              <a:buNone/>
            </a:pPr>
            <a:endParaRPr lang="en-US" dirty="0"/>
          </a:p>
          <a:p>
            <a:r>
              <a:rPr lang="en-US" dirty="0"/>
              <a:t>Jumping</a:t>
            </a:r>
          </a:p>
          <a:p>
            <a:pPr lvl="1"/>
            <a:r>
              <a:rPr lang="en-US" i="0" dirty="0"/>
              <a:t>Have your child jump up and down on the X for 30 seconds, followed by a 30 second rest. Increase the time in increments of 30 seconds as the child is able.</a:t>
            </a:r>
            <a:endParaRPr lang="en-US" dirty="0"/>
          </a:p>
          <a:p>
            <a:r>
              <a:rPr lang="en-US" dirty="0"/>
              <a:t>Minitrampoline</a:t>
            </a:r>
          </a:p>
          <a:p>
            <a:pPr lvl="1"/>
            <a:r>
              <a:rPr lang="en-US" i="0" dirty="0"/>
              <a:t>Since controlled movement is the key, mark an X in the center of the trampoline and have the child attempt to be accurate about jumping in the same spot repetitively.</a:t>
            </a:r>
            <a:endParaRPr lang="en-US" dirty="0"/>
          </a:p>
          <a:p>
            <a:r>
              <a:rPr lang="en-US" dirty="0"/>
              <a:t>Jumping Rope</a:t>
            </a:r>
          </a:p>
          <a:p>
            <a:pPr lvl="1"/>
            <a:r>
              <a:rPr lang="en-US" i="0" dirty="0"/>
              <a:t>Have the child jump unassisted for 1 minute, followed by 1 minute rest. Increase increments of 1 minute at a time.</a:t>
            </a:r>
          </a:p>
          <a:p>
            <a:pPr lvl="1"/>
            <a:r>
              <a:rPr lang="en-US" i="0" dirty="0"/>
              <a:t>If the child is unable to jump unassisted, you can tie a long jump rope to a fence of doorknob and turn the rope for him.</a:t>
            </a:r>
          </a:p>
          <a:p>
            <a:pPr lvl="1"/>
            <a:endParaRPr lang="en-US" dirty="0"/>
          </a:p>
          <a:p>
            <a:endParaRPr lang="en-US" dirty="0"/>
          </a:p>
        </p:txBody>
      </p:sp>
    </p:spTree>
    <p:extLst>
      <p:ext uri="{BB962C8B-B14F-4D97-AF65-F5344CB8AC3E}">
        <p14:creationId xmlns:p14="http://schemas.microsoft.com/office/powerpoint/2010/main" val="333137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741B-D6A0-0F42-B2A2-C128F89E1E9A}"/>
              </a:ext>
            </a:extLst>
          </p:cNvPr>
          <p:cNvSpPr>
            <a:spLocks noGrp="1"/>
          </p:cNvSpPr>
          <p:nvPr>
            <p:ph type="title"/>
          </p:nvPr>
        </p:nvSpPr>
        <p:spPr>
          <a:xfrm>
            <a:off x="1371600" y="685799"/>
            <a:ext cx="9601200" cy="824345"/>
          </a:xfrm>
        </p:spPr>
        <p:txBody>
          <a:bodyPr>
            <a:normAutofit/>
          </a:bodyPr>
          <a:lstStyle/>
          <a:p>
            <a:r>
              <a:rPr lang="en-US" dirty="0"/>
              <a:t>Aerobic Exercises 3/3</a:t>
            </a:r>
          </a:p>
        </p:txBody>
      </p:sp>
      <p:sp>
        <p:nvSpPr>
          <p:cNvPr id="3" name="Content Placeholder 2">
            <a:extLst>
              <a:ext uri="{FF2B5EF4-FFF2-40B4-BE49-F238E27FC236}">
                <a16:creationId xmlns:a16="http://schemas.microsoft.com/office/drawing/2014/main" id="{DD9B5CE8-3311-024B-9E8A-1E99D0DC8299}"/>
              </a:ext>
            </a:extLst>
          </p:cNvPr>
          <p:cNvSpPr>
            <a:spLocks noGrp="1"/>
          </p:cNvSpPr>
          <p:nvPr>
            <p:ph idx="1"/>
          </p:nvPr>
        </p:nvSpPr>
        <p:spPr>
          <a:xfrm>
            <a:off x="1371600" y="1861457"/>
            <a:ext cx="9601200" cy="4005943"/>
          </a:xfrm>
        </p:spPr>
        <p:txBody>
          <a:bodyPr>
            <a:normAutofit fontScale="77500" lnSpcReduction="20000"/>
          </a:bodyPr>
          <a:lstStyle/>
          <a:p>
            <a:r>
              <a:rPr lang="en-US" dirty="0"/>
              <a:t>Running</a:t>
            </a:r>
          </a:p>
          <a:p>
            <a:pPr lvl="1"/>
            <a:r>
              <a:rPr lang="en-US" i="0" dirty="0"/>
              <a:t>Children love to run, especially when you make a game out of it. </a:t>
            </a:r>
          </a:p>
          <a:p>
            <a:pPr lvl="1"/>
            <a:r>
              <a:rPr lang="en-US" i="0" dirty="0"/>
              <a:t>Set up a course in the yard with cones or objects which the child can run through or around. Use your imagination.</a:t>
            </a:r>
          </a:p>
          <a:p>
            <a:pPr marL="530352" lvl="1" indent="0">
              <a:buNone/>
            </a:pPr>
            <a:endParaRPr lang="en-US" i="0" dirty="0"/>
          </a:p>
          <a:p>
            <a:r>
              <a:rPr lang="en-US" i="0" dirty="0"/>
              <a:t>Jumping jacks</a:t>
            </a:r>
          </a:p>
          <a:p>
            <a:pPr lvl="1"/>
            <a:r>
              <a:rPr lang="en-US" i="0" dirty="0"/>
              <a:t>Show the child how to get in position with the feet together and arms at the side. Jump up and simultaneously raise the arm and spread the legs on the descent. </a:t>
            </a:r>
          </a:p>
          <a:p>
            <a:pPr lvl="1"/>
            <a:r>
              <a:rPr lang="en-US" i="0" dirty="0"/>
              <a:t>Have the child do 20 jumping jacks in a row, followed by a 15 seconds rest. Do a total of 3 sets.</a:t>
            </a:r>
          </a:p>
          <a:p>
            <a:pPr lvl="1"/>
            <a:r>
              <a:rPr lang="en-US" i="0" dirty="0"/>
              <a:t>Once the child mastered this, repeat with the child’s eyes closed.</a:t>
            </a:r>
          </a:p>
          <a:p>
            <a:pPr marL="530352" lvl="1" indent="0">
              <a:buNone/>
            </a:pPr>
            <a:endParaRPr lang="en-US" i="0" dirty="0"/>
          </a:p>
          <a:p>
            <a:pPr marL="530352" lvl="1" indent="0">
              <a:buNone/>
            </a:pPr>
            <a:endParaRPr lang="en-US" i="0" dirty="0"/>
          </a:p>
          <a:p>
            <a:pPr lvl="3"/>
            <a:endParaRPr lang="en-US" i="0" dirty="0"/>
          </a:p>
          <a:p>
            <a:pPr lvl="3"/>
            <a:endParaRPr lang="en-US" i="0" dirty="0"/>
          </a:p>
          <a:p>
            <a:pPr marL="530352" lvl="1" indent="0">
              <a:buNone/>
            </a:pPr>
            <a:r>
              <a:rPr lang="en-US" i="0" dirty="0"/>
              <a:t>		</a:t>
            </a:r>
          </a:p>
          <a:p>
            <a:pPr marL="530352" lvl="1" indent="0">
              <a:buNone/>
            </a:pPr>
            <a:endParaRPr lang="en-US" i="0" dirty="0"/>
          </a:p>
          <a:p>
            <a:pPr marL="530352" lvl="1" indent="0">
              <a:buNone/>
            </a:pPr>
            <a:endParaRPr lang="en-US" i="0" dirty="0"/>
          </a:p>
          <a:p>
            <a:pPr marL="530352" lvl="1" indent="0">
              <a:buNone/>
            </a:pPr>
            <a:endParaRPr lang="en-US" i="0" dirty="0"/>
          </a:p>
          <a:p>
            <a:pPr marL="530352" lvl="1" indent="0">
              <a:buNone/>
            </a:pPr>
            <a:endParaRPr lang="en-US" i="0" dirty="0"/>
          </a:p>
          <a:p>
            <a:pPr lvl="1"/>
            <a:endParaRPr lang="en-US" i="0" dirty="0"/>
          </a:p>
        </p:txBody>
      </p:sp>
    </p:spTree>
    <p:extLst>
      <p:ext uri="{BB962C8B-B14F-4D97-AF65-F5344CB8AC3E}">
        <p14:creationId xmlns:p14="http://schemas.microsoft.com/office/powerpoint/2010/main" val="284165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6D00-CB94-4A46-A727-645EFB217B65}"/>
              </a:ext>
            </a:extLst>
          </p:cNvPr>
          <p:cNvSpPr>
            <a:spLocks noGrp="1"/>
          </p:cNvSpPr>
          <p:nvPr>
            <p:ph type="title"/>
          </p:nvPr>
        </p:nvSpPr>
        <p:spPr/>
        <p:txBody>
          <a:bodyPr/>
          <a:lstStyle/>
          <a:p>
            <a:r>
              <a:rPr lang="en-US" dirty="0"/>
              <a:t>Proprioceptive Joint Distraction Exercise</a:t>
            </a:r>
          </a:p>
        </p:txBody>
      </p:sp>
      <p:sp>
        <p:nvSpPr>
          <p:cNvPr id="3" name="Content Placeholder 2">
            <a:extLst>
              <a:ext uri="{FF2B5EF4-FFF2-40B4-BE49-F238E27FC236}">
                <a16:creationId xmlns:a16="http://schemas.microsoft.com/office/drawing/2014/main" id="{A64DC41D-51C8-43E1-BFCE-345BCB1C0390}"/>
              </a:ext>
            </a:extLst>
          </p:cNvPr>
          <p:cNvSpPr>
            <a:spLocks noGrp="1"/>
          </p:cNvSpPr>
          <p:nvPr>
            <p:ph idx="1"/>
          </p:nvPr>
        </p:nvSpPr>
        <p:spPr>
          <a:xfrm>
            <a:off x="1371600" y="2286000"/>
            <a:ext cx="7754645" cy="3617650"/>
          </a:xfrm>
        </p:spPr>
        <p:txBody>
          <a:bodyPr/>
          <a:lstStyle/>
          <a:p>
            <a:r>
              <a:rPr lang="en-US" dirty="0"/>
              <a:t>Have your child lay on a towel or mat facedown with feet extended and arms straight out next to their head</a:t>
            </a:r>
          </a:p>
          <a:p>
            <a:r>
              <a:rPr lang="en-US" dirty="0"/>
              <a:t>Grasp your child’s wrists and gently pull, holding for 5 seconds before releasing</a:t>
            </a:r>
          </a:p>
          <a:p>
            <a:r>
              <a:rPr lang="en-US" dirty="0"/>
              <a:t>Repeat 6 times, waiting 5-10 seconds between each stretch</a:t>
            </a:r>
          </a:p>
          <a:p>
            <a:r>
              <a:rPr lang="en-US" dirty="0"/>
              <a:t>Grasp your child’s ankles and gently pull, holding for 5 seconds before releasing</a:t>
            </a:r>
          </a:p>
          <a:p>
            <a:r>
              <a:rPr lang="en-US" dirty="0"/>
              <a:t>Repeat 6 times, waiting 5-10 seconds between each stretch</a:t>
            </a:r>
          </a:p>
          <a:p>
            <a:r>
              <a:rPr lang="en-US" b="1" dirty="0"/>
              <a:t>Caution</a:t>
            </a:r>
            <a:r>
              <a:rPr lang="en-US" dirty="0"/>
              <a:t>: Pull gently and slowly. Be careful not to stretch forcefully.</a:t>
            </a:r>
          </a:p>
        </p:txBody>
      </p:sp>
      <p:sp>
        <p:nvSpPr>
          <p:cNvPr id="4" name="TextBox 3">
            <a:extLst>
              <a:ext uri="{FF2B5EF4-FFF2-40B4-BE49-F238E27FC236}">
                <a16:creationId xmlns:a16="http://schemas.microsoft.com/office/drawing/2014/main" id="{400E2E6B-450F-9541-83CA-828B545CA609}"/>
              </a:ext>
            </a:extLst>
          </p:cNvPr>
          <p:cNvSpPr txBox="1"/>
          <p:nvPr/>
        </p:nvSpPr>
        <p:spPr>
          <a:xfrm>
            <a:off x="10972800" y="31326"/>
            <a:ext cx="1201996" cy="369332"/>
          </a:xfrm>
          <a:prstGeom prst="rect">
            <a:avLst/>
          </a:prstGeom>
          <a:solidFill>
            <a:srgbClr val="0070C0"/>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Level: All</a:t>
            </a:r>
          </a:p>
        </p:txBody>
      </p:sp>
      <p:pic>
        <p:nvPicPr>
          <p:cNvPr id="6" name="Picture 5" descr="A person jumping in the air&#10;&#10;Description automatically generated">
            <a:extLst>
              <a:ext uri="{FF2B5EF4-FFF2-40B4-BE49-F238E27FC236}">
                <a16:creationId xmlns:a16="http://schemas.microsoft.com/office/drawing/2014/main" id="{1E7DF1C6-034D-0B44-A3A8-B291E9D6AFED}"/>
              </a:ext>
            </a:extLst>
          </p:cNvPr>
          <p:cNvPicPr>
            <a:picLocks noChangeAspect="1"/>
          </p:cNvPicPr>
          <p:nvPr/>
        </p:nvPicPr>
        <p:blipFill>
          <a:blip r:embed="rId2"/>
          <a:stretch>
            <a:fillRect/>
          </a:stretch>
        </p:blipFill>
        <p:spPr>
          <a:xfrm>
            <a:off x="9358779" y="2465065"/>
            <a:ext cx="2287755" cy="3026711"/>
          </a:xfrm>
          <a:prstGeom prst="rect">
            <a:avLst/>
          </a:prstGeom>
          <a:ln w="12700">
            <a:solidFill>
              <a:schemeClr val="tx1"/>
            </a:solidFill>
          </a:ln>
        </p:spPr>
      </p:pic>
    </p:spTree>
    <p:extLst>
      <p:ext uri="{BB962C8B-B14F-4D97-AF65-F5344CB8AC3E}">
        <p14:creationId xmlns:p14="http://schemas.microsoft.com/office/powerpoint/2010/main" val="90832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E5EC-E1FA-4C48-BF35-63D819804CD4}"/>
              </a:ext>
            </a:extLst>
          </p:cNvPr>
          <p:cNvSpPr>
            <a:spLocks noGrp="1"/>
          </p:cNvSpPr>
          <p:nvPr>
            <p:ph type="title"/>
          </p:nvPr>
        </p:nvSpPr>
        <p:spPr/>
        <p:txBody>
          <a:bodyPr/>
          <a:lstStyle/>
          <a:p>
            <a:r>
              <a:rPr lang="en-US" dirty="0"/>
              <a:t>Smell Distance Detection Exercise</a:t>
            </a:r>
          </a:p>
        </p:txBody>
      </p:sp>
      <p:sp>
        <p:nvSpPr>
          <p:cNvPr id="3" name="Content Placeholder 2">
            <a:extLst>
              <a:ext uri="{FF2B5EF4-FFF2-40B4-BE49-F238E27FC236}">
                <a16:creationId xmlns:a16="http://schemas.microsoft.com/office/drawing/2014/main" id="{CB0E9820-D3E8-4095-A1F4-BEBF9A8E6BC5}"/>
              </a:ext>
            </a:extLst>
          </p:cNvPr>
          <p:cNvSpPr>
            <a:spLocks noGrp="1"/>
          </p:cNvSpPr>
          <p:nvPr>
            <p:ph idx="1"/>
          </p:nvPr>
        </p:nvSpPr>
        <p:spPr/>
        <p:txBody>
          <a:bodyPr>
            <a:normAutofit fontScale="70000" lnSpcReduction="20000"/>
          </a:bodyPr>
          <a:lstStyle/>
          <a:p>
            <a:r>
              <a:rPr lang="en-US" dirty="0"/>
              <a:t>With your child blindfolded, ask him to press one nostril closed</a:t>
            </a:r>
          </a:p>
          <a:p>
            <a:r>
              <a:rPr lang="en-US" dirty="0"/>
              <a:t>Hold the first canister about 12 inches from the nostril, move the canister closer if they can’t detect the smell</a:t>
            </a:r>
          </a:p>
          <a:p>
            <a:r>
              <a:rPr lang="en-US" dirty="0"/>
              <a:t>When they can smell the scent, ask them to name the scent and give them 3 chances to guess the scent</a:t>
            </a:r>
          </a:p>
          <a:p>
            <a:r>
              <a:rPr lang="en-US" dirty="0"/>
              <a:t>If it is difficult for them, offer three or four choices</a:t>
            </a:r>
          </a:p>
          <a:p>
            <a:r>
              <a:rPr lang="en-US" dirty="0"/>
              <a:t>If your child achieves the goal with no mistakes for four days in a row, move on to the next level</a:t>
            </a:r>
          </a:p>
          <a:p>
            <a:r>
              <a:rPr lang="en-US" dirty="0"/>
              <a:t>For right hemisphere weakness: Stimulate right nostril only. Use strong scents such as black pepper, burnt wood, coffee, eucalyptus, and fish oil.</a:t>
            </a:r>
          </a:p>
          <a:p>
            <a:r>
              <a:rPr lang="en-US" dirty="0"/>
              <a:t>For left hemisphere weakness: Stimulate left nostril only. Use pleasant scents such as apple, banana, cherry, chocolate, and grape.</a:t>
            </a:r>
          </a:p>
          <a:p>
            <a:r>
              <a:rPr lang="en-US" b="1" dirty="0"/>
              <a:t>Level 1</a:t>
            </a:r>
            <a:r>
              <a:rPr lang="en-US" dirty="0"/>
              <a:t>: Three correct smells in a row</a:t>
            </a:r>
          </a:p>
          <a:p>
            <a:r>
              <a:rPr lang="en-US" b="1" dirty="0"/>
              <a:t>Level 2</a:t>
            </a:r>
            <a:r>
              <a:rPr lang="en-US" dirty="0"/>
              <a:t>: Six correct in a row</a:t>
            </a:r>
          </a:p>
          <a:p>
            <a:r>
              <a:rPr lang="en-US" b="1" dirty="0"/>
              <a:t>Level 3</a:t>
            </a:r>
            <a:r>
              <a:rPr lang="en-US" dirty="0"/>
              <a:t>: Nine correct in a row</a:t>
            </a:r>
          </a:p>
          <a:p>
            <a:endParaRPr lang="en-US" dirty="0"/>
          </a:p>
          <a:p>
            <a:pPr marL="0" indent="0">
              <a:buNone/>
            </a:pPr>
            <a:endParaRPr lang="en-US" dirty="0"/>
          </a:p>
        </p:txBody>
      </p:sp>
    </p:spTree>
    <p:extLst>
      <p:ext uri="{BB962C8B-B14F-4D97-AF65-F5344CB8AC3E}">
        <p14:creationId xmlns:p14="http://schemas.microsoft.com/office/powerpoint/2010/main" val="33075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6D52-007C-4263-9E7F-EF27CAA8D831}"/>
              </a:ext>
            </a:extLst>
          </p:cNvPr>
          <p:cNvSpPr>
            <a:spLocks noGrp="1"/>
          </p:cNvSpPr>
          <p:nvPr>
            <p:ph type="title"/>
          </p:nvPr>
        </p:nvSpPr>
        <p:spPr/>
        <p:txBody>
          <a:bodyPr/>
          <a:lstStyle/>
          <a:p>
            <a:r>
              <a:rPr lang="en-US" dirty="0"/>
              <a:t>Vision: Pencil Push-Up Exercise</a:t>
            </a:r>
          </a:p>
        </p:txBody>
      </p:sp>
      <p:sp>
        <p:nvSpPr>
          <p:cNvPr id="3" name="Content Placeholder 2">
            <a:extLst>
              <a:ext uri="{FF2B5EF4-FFF2-40B4-BE49-F238E27FC236}">
                <a16:creationId xmlns:a16="http://schemas.microsoft.com/office/drawing/2014/main" id="{958AA8AA-795C-4EE7-9353-ECB9E2D8415F}"/>
              </a:ext>
            </a:extLst>
          </p:cNvPr>
          <p:cNvSpPr>
            <a:spLocks noGrp="1"/>
          </p:cNvSpPr>
          <p:nvPr>
            <p:ph idx="1"/>
          </p:nvPr>
        </p:nvSpPr>
        <p:spPr/>
        <p:txBody>
          <a:bodyPr>
            <a:normAutofit fontScale="77500" lnSpcReduction="20000"/>
          </a:bodyPr>
          <a:lstStyle/>
          <a:p>
            <a:r>
              <a:rPr lang="en-US" dirty="0"/>
              <a:t>Do this if the child showed an inability to cross her eyes to the proper distance</a:t>
            </a:r>
          </a:p>
          <a:p>
            <a:r>
              <a:rPr lang="en-US" dirty="0"/>
              <a:t>Exercise:</a:t>
            </a:r>
          </a:p>
          <a:p>
            <a:pPr lvl="1"/>
            <a:r>
              <a:rPr lang="en-US" dirty="0"/>
              <a:t>Hold a pencil approximately 18 inches in front of her nose</a:t>
            </a:r>
          </a:p>
          <a:p>
            <a:pPr lvl="1"/>
            <a:r>
              <a:rPr lang="en-US" dirty="0"/>
              <a:t>She should be able to focus and see only one pencil at this distance.</a:t>
            </a:r>
          </a:p>
          <a:p>
            <a:pPr lvl="1"/>
            <a:r>
              <a:rPr lang="en-US" dirty="0"/>
              <a:t>If she sees two, move the pencil back inch by inch until she sees only one. </a:t>
            </a:r>
          </a:p>
          <a:p>
            <a:pPr lvl="1"/>
            <a:r>
              <a:rPr lang="en-US" dirty="0"/>
              <a:t>Slowly bring the pencil toward the nose and tell her to let you know the moment she sees the pencil double. Stop and note the distance. Ask her to try as hard as possible to see it as one pencil again. If she can do this, continue to slowly bring the pencil closer to her nose until she tells you that she sees two images again.</a:t>
            </a:r>
          </a:p>
          <a:p>
            <a:pPr lvl="1"/>
            <a:r>
              <a:rPr lang="en-US" dirty="0"/>
              <a:t>Repeat the entire exercise three times it she does not get too tired</a:t>
            </a:r>
          </a:p>
          <a:p>
            <a:r>
              <a:rPr lang="en-US" b="1" dirty="0"/>
              <a:t>Level 1</a:t>
            </a:r>
            <a:r>
              <a:rPr lang="en-US" dirty="0"/>
              <a:t>: Do the exercise fully one time.</a:t>
            </a:r>
          </a:p>
          <a:p>
            <a:r>
              <a:rPr lang="en-US" b="1" dirty="0"/>
              <a:t>Level 2: </a:t>
            </a:r>
            <a:r>
              <a:rPr lang="en-US" dirty="0"/>
              <a:t>Do the exercise fully two times.</a:t>
            </a:r>
          </a:p>
          <a:p>
            <a:r>
              <a:rPr lang="en-US" b="1" dirty="0"/>
              <a:t>Level 3</a:t>
            </a:r>
            <a:r>
              <a:rPr lang="en-US" dirty="0"/>
              <a:t>: Do the exercise at least three times.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254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E868-8412-6348-91A7-8EE101CB3100}"/>
              </a:ext>
            </a:extLst>
          </p:cNvPr>
          <p:cNvSpPr>
            <a:spLocks noGrp="1"/>
          </p:cNvSpPr>
          <p:nvPr>
            <p:ph type="title"/>
          </p:nvPr>
        </p:nvSpPr>
        <p:spPr/>
        <p:txBody>
          <a:bodyPr/>
          <a:lstStyle/>
          <a:p>
            <a:r>
              <a:rPr lang="en-US" dirty="0"/>
              <a:t>Vision: Fast Tracking Exercise</a:t>
            </a:r>
          </a:p>
        </p:txBody>
      </p:sp>
      <p:sp>
        <p:nvSpPr>
          <p:cNvPr id="3" name="Content Placeholder 2">
            <a:extLst>
              <a:ext uri="{FF2B5EF4-FFF2-40B4-BE49-F238E27FC236}">
                <a16:creationId xmlns:a16="http://schemas.microsoft.com/office/drawing/2014/main" id="{8FF26268-1513-8B4F-9F49-BB3566B488D4}"/>
              </a:ext>
            </a:extLst>
          </p:cNvPr>
          <p:cNvSpPr>
            <a:spLocks noGrp="1"/>
          </p:cNvSpPr>
          <p:nvPr>
            <p:ph idx="1"/>
          </p:nvPr>
        </p:nvSpPr>
        <p:spPr>
          <a:xfrm>
            <a:off x="1371600" y="2015231"/>
            <a:ext cx="9601200" cy="4156969"/>
          </a:xfrm>
        </p:spPr>
        <p:txBody>
          <a:bodyPr>
            <a:normAutofit fontScale="70000" lnSpcReduction="20000"/>
          </a:bodyPr>
          <a:lstStyle/>
          <a:p>
            <a:r>
              <a:rPr lang="en-US" sz="2300" dirty="0"/>
              <a:t>Right hemisphere deficiency: Exercise the right eye. </a:t>
            </a:r>
          </a:p>
          <a:p>
            <a:r>
              <a:rPr lang="en-US" sz="2300" dirty="0"/>
              <a:t>Left hemisphere deficiency: Exercise the left eye. </a:t>
            </a:r>
          </a:p>
          <a:p>
            <a:r>
              <a:rPr lang="en-US" sz="2300" dirty="0"/>
              <a:t>The goal was to determine if the eyes were not moving quickly enough, which resulted in either over shooting or undershooting a moving target (your finger). </a:t>
            </a:r>
          </a:p>
          <a:p>
            <a:r>
              <a:rPr lang="en-US" sz="2300" dirty="0"/>
              <a:t>You will use fast movements and concentrate these movements on the slower side - that is, the side that overshoots the target.</a:t>
            </a:r>
          </a:p>
          <a:p>
            <a:r>
              <a:rPr lang="en-US" sz="2300" dirty="0"/>
              <a:t>You will exercise both eyes, only you will be exercising the weak side more often. </a:t>
            </a:r>
          </a:p>
          <a:p>
            <a:r>
              <a:rPr lang="en-US" sz="2300" dirty="0"/>
              <a:t>In a series of ten movements, three will be to the strong side and seven to the weak side. Make sure that the child moves both eyes quickly to both sides. This is enough of a balance to keep the child guessing, but it will work one side significantly more than the other. </a:t>
            </a:r>
          </a:p>
          <a:p>
            <a:r>
              <a:rPr lang="en-US" sz="2300" dirty="0"/>
              <a:t>Have the child stand or sit, relaxed, head straight and facing you at eye level. Tell him that you are going to wiggle a finger and you want him to look at your finger quickly without moving his head. </a:t>
            </a:r>
          </a:p>
          <a:p>
            <a:r>
              <a:rPr lang="en-US" sz="2300" dirty="0"/>
              <a:t>Tell him when you say “Okay" he should look back at your nose. For a child with a right brain weakness wiggle your right finger seven times and your left finger three times. Do it vice versa for a left hemisphere weakness.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543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E763-8446-594B-8AAA-1B3C61D36CB2}"/>
              </a:ext>
            </a:extLst>
          </p:cNvPr>
          <p:cNvSpPr>
            <a:spLocks noGrp="1"/>
          </p:cNvSpPr>
          <p:nvPr>
            <p:ph type="title"/>
          </p:nvPr>
        </p:nvSpPr>
        <p:spPr/>
        <p:txBody>
          <a:bodyPr/>
          <a:lstStyle/>
          <a:p>
            <a:r>
              <a:rPr lang="en-US" dirty="0"/>
              <a:t>Vision: Slow Tracking Exercises</a:t>
            </a:r>
          </a:p>
        </p:txBody>
      </p:sp>
      <p:sp>
        <p:nvSpPr>
          <p:cNvPr id="3" name="Content Placeholder 2">
            <a:extLst>
              <a:ext uri="{FF2B5EF4-FFF2-40B4-BE49-F238E27FC236}">
                <a16:creationId xmlns:a16="http://schemas.microsoft.com/office/drawing/2014/main" id="{4640A4F7-7BC9-974B-98E1-A53E0228E2D0}"/>
              </a:ext>
            </a:extLst>
          </p:cNvPr>
          <p:cNvSpPr>
            <a:spLocks noGrp="1"/>
          </p:cNvSpPr>
          <p:nvPr>
            <p:ph idx="1"/>
          </p:nvPr>
        </p:nvSpPr>
        <p:spPr>
          <a:xfrm>
            <a:off x="1371600" y="2285999"/>
            <a:ext cx="9601200" cy="3981635"/>
          </a:xfrm>
        </p:spPr>
        <p:txBody>
          <a:bodyPr>
            <a:normAutofit fontScale="77500" lnSpcReduction="20000"/>
          </a:bodyPr>
          <a:lstStyle/>
          <a:p>
            <a:r>
              <a:rPr lang="en-US" dirty="0"/>
              <a:t>Right hemisphere weakness: Exercise right direction only</a:t>
            </a:r>
          </a:p>
          <a:p>
            <a:r>
              <a:rPr lang="en-US" dirty="0"/>
              <a:t>Left hemisphere weakness: Exercise left direction only</a:t>
            </a:r>
          </a:p>
          <a:p>
            <a:r>
              <a:rPr lang="en-US" dirty="0"/>
              <a:t>Stand in front of your child and move a few steps from center and farthest from the side that your finger will start. (If you are working with the right brain, you will move to the left of center.) </a:t>
            </a:r>
          </a:p>
          <a:p>
            <a:r>
              <a:rPr lang="en-US" dirty="0"/>
              <a:t>You want to stand as far away as possible as the eyes can turn. Hold up your index finger or a pencil about 12 inches back from her face and ask your child to keep her head straight and turn her eyes toward your finger. Tell her she should not move her head. Ask her to follow your finger or the pencil with her eyes as you slowly move from far left to far right.</a:t>
            </a:r>
          </a:p>
          <a:p>
            <a:r>
              <a:rPr lang="en-US" dirty="0"/>
              <a:t>Ask the her to close her eyes. Go back to your original position. Ask her to to open the eyes and locate your finger.</a:t>
            </a:r>
          </a:p>
          <a:p>
            <a:r>
              <a:rPr lang="en-US" dirty="0"/>
              <a:t>Repeat this for 10 times. </a:t>
            </a:r>
          </a:p>
          <a:p>
            <a:r>
              <a:rPr lang="en-US" dirty="0"/>
              <a:t>Level 1: Only slow movements</a:t>
            </a:r>
          </a:p>
          <a:p>
            <a:r>
              <a:rPr lang="en-US" dirty="0"/>
              <a:t>Level 2: Slow and fast tracking</a:t>
            </a:r>
          </a:p>
          <a:p>
            <a:r>
              <a:rPr lang="en-US" dirty="0"/>
              <a:t>Level 3: Do all tracking movements fully two times</a:t>
            </a:r>
          </a:p>
          <a:p>
            <a:endParaRPr lang="en-US" dirty="0"/>
          </a:p>
          <a:p>
            <a:endParaRPr lang="en-US" dirty="0"/>
          </a:p>
        </p:txBody>
      </p:sp>
    </p:spTree>
    <p:extLst>
      <p:ext uri="{BB962C8B-B14F-4D97-AF65-F5344CB8AC3E}">
        <p14:creationId xmlns:p14="http://schemas.microsoft.com/office/powerpoint/2010/main" val="1247850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1535</TotalTime>
  <Words>3120</Words>
  <Application>Microsoft Macintosh PowerPoint</Application>
  <PresentationFormat>Widescreen</PresentationFormat>
  <Paragraphs>388</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Franklin Gothic Book</vt:lpstr>
      <vt:lpstr>Crop</vt:lpstr>
      <vt:lpstr>Sensory-Motor  exercises</vt:lpstr>
      <vt:lpstr>Introduction</vt:lpstr>
      <vt:lpstr>Exercise Basics</vt:lpstr>
      <vt:lpstr>Diaphragmatic Breathing</vt:lpstr>
      <vt:lpstr>Proprioceptive Joint Distraction Exercise</vt:lpstr>
      <vt:lpstr>Smell Distance Detection Exercise</vt:lpstr>
      <vt:lpstr>Vision: Pencil Push-Up Exercise</vt:lpstr>
      <vt:lpstr>Vision: Fast Tracking Exercise</vt:lpstr>
      <vt:lpstr>Vision: Slow Tracking Exercises</vt:lpstr>
      <vt:lpstr>Light-Blocking Activity: Eye Patch</vt:lpstr>
      <vt:lpstr>Light-Blocking Activity: Blocking Glasses</vt:lpstr>
      <vt:lpstr>Light-Blocking Activity: Light Stimulation</vt:lpstr>
      <vt:lpstr>Musical Brain Activities 1/9</vt:lpstr>
      <vt:lpstr>Musical Brain Activities 2/9</vt:lpstr>
      <vt:lpstr>Musical Brain Activities 3/9</vt:lpstr>
      <vt:lpstr>Musical Brain Activities 4/9</vt:lpstr>
      <vt:lpstr>Musical Brain Activities 5/9</vt:lpstr>
      <vt:lpstr>Musical Brain Activities 6/9</vt:lpstr>
      <vt:lpstr>Musical Brain Activities 7/9</vt:lpstr>
      <vt:lpstr>Musical Brain Activities 8/9</vt:lpstr>
      <vt:lpstr>Musical Brain Activities 9/9</vt:lpstr>
      <vt:lpstr>Vestibular Exercises – Slow Spinning</vt:lpstr>
      <vt:lpstr>Vestibular Exercises – Fast Spinning</vt:lpstr>
      <vt:lpstr>Proprioceptive Exercises</vt:lpstr>
      <vt:lpstr>Proprioceptive Exercises: One foot in front of the other</vt:lpstr>
      <vt:lpstr>Proprioceptive Exercises: One Leg Stand</vt:lpstr>
      <vt:lpstr>Proprioceptive Exercises: One Leg Stand</vt:lpstr>
      <vt:lpstr>Supine Bridge Core Exercises</vt:lpstr>
      <vt:lpstr>Supine Bridge Core Exercises</vt:lpstr>
      <vt:lpstr>Supine Bridge Core Exercises</vt:lpstr>
      <vt:lpstr>Prone Bridge Core Stability Exercise</vt:lpstr>
      <vt:lpstr>Supine Bridge Core Exercises</vt:lpstr>
      <vt:lpstr>Supine Bridge Core Exercises</vt:lpstr>
      <vt:lpstr>Curl-Ups (or Partial Curl-Ups) 1/3</vt:lpstr>
      <vt:lpstr>Curl-Ups (or Partial Curl-Ups) 2/3</vt:lpstr>
      <vt:lpstr>Curl-Ups (or Partial Curl-Ups) 3/3</vt:lpstr>
      <vt:lpstr>Right Angle Push-Ups 1/4</vt:lpstr>
      <vt:lpstr>Right Angle Push-Ups 2/4</vt:lpstr>
      <vt:lpstr>Right Angle Push-Ups 3/4</vt:lpstr>
      <vt:lpstr>Right Angle Push-Ups 4/4</vt:lpstr>
      <vt:lpstr>Tactile Exercises</vt:lpstr>
      <vt:lpstr>Aerobic Exercises </vt:lpstr>
      <vt:lpstr>Aerobic Exercises 1/3</vt:lpstr>
      <vt:lpstr>Aerobic Exercises 2/3</vt:lpstr>
      <vt:lpstr>Aerobic Exercises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Kenga Sivalingam</dc:creator>
  <cp:lastModifiedBy>Kenga Sivalingam</cp:lastModifiedBy>
  <cp:revision>125</cp:revision>
  <dcterms:created xsi:type="dcterms:W3CDTF">2019-07-07T21:45:40Z</dcterms:created>
  <dcterms:modified xsi:type="dcterms:W3CDTF">2019-07-09T23:57:24Z</dcterms:modified>
</cp:coreProperties>
</file>