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sldIdLst>
    <p:sldId id="256" r:id="rId2"/>
    <p:sldId id="284" r:id="rId3"/>
    <p:sldId id="283" r:id="rId4"/>
    <p:sldId id="285" r:id="rId5"/>
    <p:sldId id="286" r:id="rId6"/>
    <p:sldId id="288" r:id="rId7"/>
    <p:sldId id="289" r:id="rId8"/>
    <p:sldId id="302" r:id="rId9"/>
    <p:sldId id="269" r:id="rId10"/>
    <p:sldId id="270" r:id="rId11"/>
    <p:sldId id="271" r:id="rId12"/>
    <p:sldId id="309" r:id="rId13"/>
    <p:sldId id="305" r:id="rId14"/>
    <p:sldId id="306" r:id="rId15"/>
    <p:sldId id="307" r:id="rId16"/>
    <p:sldId id="308" r:id="rId17"/>
    <p:sldId id="290" r:id="rId18"/>
    <p:sldId id="291" r:id="rId19"/>
    <p:sldId id="298" r:id="rId20"/>
    <p:sldId id="292" r:id="rId21"/>
    <p:sldId id="297" r:id="rId22"/>
    <p:sldId id="294" r:id="rId23"/>
    <p:sldId id="295" r:id="rId24"/>
    <p:sldId id="293" r:id="rId25"/>
    <p:sldId id="296" r:id="rId26"/>
    <p:sldId id="299" r:id="rId27"/>
    <p:sldId id="300" r:id="rId28"/>
    <p:sldId id="259" r:id="rId29"/>
    <p:sldId id="260" r:id="rId30"/>
    <p:sldId id="303" r:id="rId31"/>
    <p:sldId id="304" r:id="rId32"/>
    <p:sldId id="261" r:id="rId33"/>
    <p:sldId id="262" r:id="rId34"/>
    <p:sldId id="266" r:id="rId35"/>
    <p:sldId id="275" r:id="rId36"/>
    <p:sldId id="279" r:id="rId37"/>
    <p:sldId id="276" r:id="rId38"/>
    <p:sldId id="280" r:id="rId39"/>
    <p:sldId id="278" r:id="rId40"/>
    <p:sldId id="281" r:id="rId41"/>
    <p:sldId id="277" r:id="rId42"/>
    <p:sldId id="282" r:id="rId43"/>
    <p:sldId id="301"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5"/>
    <p:restoredTop sz="94765"/>
  </p:normalViewPr>
  <p:slideViewPr>
    <p:cSldViewPr snapToGrid="0" snapToObjects="1">
      <p:cViewPr varScale="1">
        <p:scale>
          <a:sx n="84" d="100"/>
          <a:sy n="84" d="100"/>
        </p:scale>
        <p:origin x="18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0A39A1-F449-A44D-A8B1-E688F6A77847}" type="datetimeFigureOut">
              <a:rPr lang="en-US" smtClean="0"/>
              <a:t>8/18/19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3F9EDA-D519-A14B-9BE8-4BF24DAB1751}" type="slidenum">
              <a:rPr lang="en-US" smtClean="0"/>
              <a:t>‹#›</a:t>
            </a:fld>
            <a:endParaRPr lang="en-US"/>
          </a:p>
        </p:txBody>
      </p:sp>
    </p:spTree>
    <p:extLst>
      <p:ext uri="{BB962C8B-B14F-4D97-AF65-F5344CB8AC3E}">
        <p14:creationId xmlns:p14="http://schemas.microsoft.com/office/powerpoint/2010/main" val="2892657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about a time when they cried,</a:t>
            </a:r>
            <a:r>
              <a:rPr lang="en-US" baseline="0" dirty="0"/>
              <a:t> laughed, screamed, grind your teeth, burrow your </a:t>
            </a:r>
            <a:r>
              <a:rPr lang="en-US" baseline="0" dirty="0" err="1"/>
              <a:t>frow</a:t>
            </a:r>
            <a:endParaRPr lang="en-US" dirty="0"/>
          </a:p>
          <a:p>
            <a:r>
              <a:rPr lang="en-US" dirty="0"/>
              <a:t>Write down examples</a:t>
            </a:r>
          </a:p>
          <a:p>
            <a:r>
              <a:rPr lang="en-US" dirty="0"/>
              <a:t>Ask why did they feel this way</a:t>
            </a:r>
            <a:r>
              <a:rPr lang="mr-IN" dirty="0"/>
              <a:t>…</a:t>
            </a:r>
            <a:endParaRPr lang="en-US" dirty="0"/>
          </a:p>
          <a:p>
            <a:r>
              <a:rPr lang="en-US" dirty="0"/>
              <a:t>This is the function or antecedent for their behavior.</a:t>
            </a:r>
          </a:p>
          <a:p>
            <a:endParaRPr lang="en-US" dirty="0"/>
          </a:p>
        </p:txBody>
      </p:sp>
      <p:sp>
        <p:nvSpPr>
          <p:cNvPr id="4" name="Slide Number Placeholder 3"/>
          <p:cNvSpPr>
            <a:spLocks noGrp="1"/>
          </p:cNvSpPr>
          <p:nvPr>
            <p:ph type="sldNum" sz="quarter" idx="10"/>
          </p:nvPr>
        </p:nvSpPr>
        <p:spPr/>
        <p:txBody>
          <a:bodyPr/>
          <a:lstStyle/>
          <a:p>
            <a:fld id="{E23F9EDA-D519-A14B-9BE8-4BF24DAB1751}" type="slidenum">
              <a:rPr lang="en-US" smtClean="0"/>
              <a:t>5</a:t>
            </a:fld>
            <a:endParaRPr lang="en-US"/>
          </a:p>
        </p:txBody>
      </p:sp>
    </p:spTree>
    <p:extLst>
      <p:ext uri="{BB962C8B-B14F-4D97-AF65-F5344CB8AC3E}">
        <p14:creationId xmlns:p14="http://schemas.microsoft.com/office/powerpoint/2010/main" val="2369707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Positive reinforcement. Stop video at 1:28</a:t>
            </a:r>
          </a:p>
        </p:txBody>
      </p:sp>
      <p:sp>
        <p:nvSpPr>
          <p:cNvPr id="4" name="Slide Number Placeholder 3"/>
          <p:cNvSpPr>
            <a:spLocks noGrp="1"/>
          </p:cNvSpPr>
          <p:nvPr>
            <p:ph type="sldNum" sz="quarter" idx="5"/>
          </p:nvPr>
        </p:nvSpPr>
        <p:spPr/>
        <p:txBody>
          <a:bodyPr/>
          <a:lstStyle/>
          <a:p>
            <a:fld id="{E23F9EDA-D519-A14B-9BE8-4BF24DAB1751}" type="slidenum">
              <a:rPr lang="en-US" smtClean="0"/>
              <a:t>30</a:t>
            </a:fld>
            <a:endParaRPr lang="en-US"/>
          </a:p>
        </p:txBody>
      </p:sp>
    </p:spTree>
    <p:extLst>
      <p:ext uri="{BB962C8B-B14F-4D97-AF65-F5344CB8AC3E}">
        <p14:creationId xmlns:p14="http://schemas.microsoft.com/office/powerpoint/2010/main" val="1175573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A23BD6F-03BD-9346-A6A8-1A98C840A971}" type="datetimeFigureOut">
              <a:rPr lang="en-US" smtClean="0"/>
              <a:t>8/18/19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D010-9541-C845-BA44-112F71A5A910}" type="slidenum">
              <a:rPr lang="en-US" smtClean="0"/>
              <a:t>‹#›</a:t>
            </a:fld>
            <a:endParaRPr lang="en-US"/>
          </a:p>
        </p:txBody>
      </p:sp>
    </p:spTree>
    <p:extLst>
      <p:ext uri="{BB962C8B-B14F-4D97-AF65-F5344CB8AC3E}">
        <p14:creationId xmlns:p14="http://schemas.microsoft.com/office/powerpoint/2010/main" val="3342503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23BD6F-03BD-9346-A6A8-1A98C840A971}" type="datetimeFigureOut">
              <a:rPr lang="en-US" smtClean="0"/>
              <a:t>8/18/19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D010-9541-C845-BA44-112F71A5A910}" type="slidenum">
              <a:rPr lang="en-US" smtClean="0"/>
              <a:t>‹#›</a:t>
            </a:fld>
            <a:endParaRPr lang="en-US"/>
          </a:p>
        </p:txBody>
      </p:sp>
    </p:spTree>
    <p:extLst>
      <p:ext uri="{BB962C8B-B14F-4D97-AF65-F5344CB8AC3E}">
        <p14:creationId xmlns:p14="http://schemas.microsoft.com/office/powerpoint/2010/main" val="2241034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23BD6F-03BD-9346-A6A8-1A98C840A971}" type="datetimeFigureOut">
              <a:rPr lang="en-US" smtClean="0"/>
              <a:t>8/18/19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D010-9541-C845-BA44-112F71A5A910}" type="slidenum">
              <a:rPr lang="en-US" smtClean="0"/>
              <a:t>‹#›</a:t>
            </a:fld>
            <a:endParaRPr lang="en-US"/>
          </a:p>
        </p:txBody>
      </p:sp>
    </p:spTree>
    <p:extLst>
      <p:ext uri="{BB962C8B-B14F-4D97-AF65-F5344CB8AC3E}">
        <p14:creationId xmlns:p14="http://schemas.microsoft.com/office/powerpoint/2010/main" val="1463236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23BD6F-03BD-9346-A6A8-1A98C840A971}" type="datetimeFigureOut">
              <a:rPr lang="en-US" smtClean="0"/>
              <a:t>8/18/19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D010-9541-C845-BA44-112F71A5A910}" type="slidenum">
              <a:rPr lang="en-US" smtClean="0"/>
              <a:t>‹#›</a:t>
            </a:fld>
            <a:endParaRPr lang="en-US"/>
          </a:p>
        </p:txBody>
      </p:sp>
    </p:spTree>
    <p:extLst>
      <p:ext uri="{BB962C8B-B14F-4D97-AF65-F5344CB8AC3E}">
        <p14:creationId xmlns:p14="http://schemas.microsoft.com/office/powerpoint/2010/main" val="945378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23BD6F-03BD-9346-A6A8-1A98C840A971}" type="datetimeFigureOut">
              <a:rPr lang="en-US" smtClean="0"/>
              <a:t>8/18/19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D010-9541-C845-BA44-112F71A5A910}" type="slidenum">
              <a:rPr lang="en-US" smtClean="0"/>
              <a:t>‹#›</a:t>
            </a:fld>
            <a:endParaRPr lang="en-US"/>
          </a:p>
        </p:txBody>
      </p:sp>
    </p:spTree>
    <p:extLst>
      <p:ext uri="{BB962C8B-B14F-4D97-AF65-F5344CB8AC3E}">
        <p14:creationId xmlns:p14="http://schemas.microsoft.com/office/powerpoint/2010/main" val="50199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23BD6F-03BD-9346-A6A8-1A98C840A971}" type="datetimeFigureOut">
              <a:rPr lang="en-US" smtClean="0"/>
              <a:t>8/18/19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D010-9541-C845-BA44-112F71A5A910}" type="slidenum">
              <a:rPr lang="en-US" smtClean="0"/>
              <a:t>‹#›</a:t>
            </a:fld>
            <a:endParaRPr lang="en-US"/>
          </a:p>
        </p:txBody>
      </p:sp>
    </p:spTree>
    <p:extLst>
      <p:ext uri="{BB962C8B-B14F-4D97-AF65-F5344CB8AC3E}">
        <p14:creationId xmlns:p14="http://schemas.microsoft.com/office/powerpoint/2010/main" val="2362797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23BD6F-03BD-9346-A6A8-1A98C840A971}" type="datetimeFigureOut">
              <a:rPr lang="en-US" smtClean="0"/>
              <a:t>8/18/19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D010-9541-C845-BA44-112F71A5A910}" type="slidenum">
              <a:rPr lang="en-US" smtClean="0"/>
              <a:t>‹#›</a:t>
            </a:fld>
            <a:endParaRPr lang="en-US"/>
          </a:p>
        </p:txBody>
      </p:sp>
    </p:spTree>
    <p:extLst>
      <p:ext uri="{BB962C8B-B14F-4D97-AF65-F5344CB8AC3E}">
        <p14:creationId xmlns:p14="http://schemas.microsoft.com/office/powerpoint/2010/main" val="2888619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23BD6F-03BD-9346-A6A8-1A98C840A971}" type="datetimeFigureOut">
              <a:rPr lang="en-US" smtClean="0"/>
              <a:t>8/18/19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D010-9541-C845-BA44-112F71A5A910}" type="slidenum">
              <a:rPr lang="en-US" smtClean="0"/>
              <a:t>‹#›</a:t>
            </a:fld>
            <a:endParaRPr lang="en-US"/>
          </a:p>
        </p:txBody>
      </p:sp>
    </p:spTree>
    <p:extLst>
      <p:ext uri="{BB962C8B-B14F-4D97-AF65-F5344CB8AC3E}">
        <p14:creationId xmlns:p14="http://schemas.microsoft.com/office/powerpoint/2010/main" val="3710025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23BD6F-03BD-9346-A6A8-1A98C840A971}" type="datetimeFigureOut">
              <a:rPr lang="en-US" smtClean="0"/>
              <a:t>8/18/19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9ED010-9541-C845-BA44-112F71A5A910}" type="slidenum">
              <a:rPr lang="en-US" smtClean="0"/>
              <a:t>‹#›</a:t>
            </a:fld>
            <a:endParaRPr lang="en-US"/>
          </a:p>
        </p:txBody>
      </p:sp>
    </p:spTree>
    <p:extLst>
      <p:ext uri="{BB962C8B-B14F-4D97-AF65-F5344CB8AC3E}">
        <p14:creationId xmlns:p14="http://schemas.microsoft.com/office/powerpoint/2010/main" val="995920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23BD6F-03BD-9346-A6A8-1A98C840A971}" type="datetimeFigureOut">
              <a:rPr lang="en-US" smtClean="0"/>
              <a:t>8/18/19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D010-9541-C845-BA44-112F71A5A910}" type="slidenum">
              <a:rPr lang="en-US" smtClean="0"/>
              <a:t>‹#›</a:t>
            </a:fld>
            <a:endParaRPr lang="en-US"/>
          </a:p>
        </p:txBody>
      </p:sp>
    </p:spTree>
    <p:extLst>
      <p:ext uri="{BB962C8B-B14F-4D97-AF65-F5344CB8AC3E}">
        <p14:creationId xmlns:p14="http://schemas.microsoft.com/office/powerpoint/2010/main" val="299344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23BD6F-03BD-9346-A6A8-1A98C840A971}" type="datetimeFigureOut">
              <a:rPr lang="en-US" smtClean="0"/>
              <a:t>8/18/19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D010-9541-C845-BA44-112F71A5A910}" type="slidenum">
              <a:rPr lang="en-US" smtClean="0"/>
              <a:t>‹#›</a:t>
            </a:fld>
            <a:endParaRPr lang="en-US"/>
          </a:p>
        </p:txBody>
      </p:sp>
    </p:spTree>
    <p:extLst>
      <p:ext uri="{BB962C8B-B14F-4D97-AF65-F5344CB8AC3E}">
        <p14:creationId xmlns:p14="http://schemas.microsoft.com/office/powerpoint/2010/main" val="3482141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4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3BD6F-03BD-9346-A6A8-1A98C840A971}" type="datetimeFigureOut">
              <a:rPr lang="en-US" smtClean="0"/>
              <a:t>8/18/19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9ED010-9541-C845-BA44-112F71A5A910}" type="slidenum">
              <a:rPr lang="en-US" smtClean="0"/>
              <a:t>‹#›</a:t>
            </a:fld>
            <a:endParaRPr lang="en-US"/>
          </a:p>
        </p:txBody>
      </p:sp>
    </p:spTree>
    <p:extLst>
      <p:ext uri="{BB962C8B-B14F-4D97-AF65-F5344CB8AC3E}">
        <p14:creationId xmlns:p14="http://schemas.microsoft.com/office/powerpoint/2010/main" val="321671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JA96Fba-WHk?feature=oembed" TargetMode="External"/><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ideo" Target="https://www.youtube.com/embed/g_3rnNwHG8E?feature=oembed"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4G_4U_6IB1U?feature=oemb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Training for Parents</a:t>
            </a:r>
          </a:p>
        </p:txBody>
      </p:sp>
      <p:sp>
        <p:nvSpPr>
          <p:cNvPr id="3" name="Subtitle 2"/>
          <p:cNvSpPr>
            <a:spLocks noGrp="1"/>
          </p:cNvSpPr>
          <p:nvPr>
            <p:ph type="subTitle" idx="1"/>
          </p:nvPr>
        </p:nvSpPr>
        <p:spPr/>
        <p:txBody>
          <a:bodyPr/>
          <a:lstStyle/>
          <a:p>
            <a:r>
              <a:rPr lang="en-US" dirty="0"/>
              <a:t>Behavior management</a:t>
            </a:r>
          </a:p>
        </p:txBody>
      </p:sp>
    </p:spTree>
    <p:extLst>
      <p:ext uri="{BB962C8B-B14F-4D97-AF65-F5344CB8AC3E}">
        <p14:creationId xmlns:p14="http://schemas.microsoft.com/office/powerpoint/2010/main" val="3982517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dirty="0">
                <a:latin typeface="Calibri" charset="0"/>
              </a:rPr>
              <a:t>TASK MODIFICATION</a:t>
            </a:r>
          </a:p>
        </p:txBody>
      </p:sp>
      <p:sp>
        <p:nvSpPr>
          <p:cNvPr id="45058" name="Content Placeholder 2"/>
          <p:cNvSpPr>
            <a:spLocks noGrp="1"/>
          </p:cNvSpPr>
          <p:nvPr>
            <p:ph idx="1"/>
          </p:nvPr>
        </p:nvSpPr>
        <p:spPr/>
        <p:txBody>
          <a:bodyPr/>
          <a:lstStyle/>
          <a:p>
            <a:r>
              <a:rPr lang="en-US">
                <a:latin typeface="Calibri" charset="0"/>
              </a:rPr>
              <a:t>Entails modifying some aspect of a task to reduce the aversiveness and/or cognitive load associated with a particular task, which may assist with improved learning of the concept at hand. </a:t>
            </a:r>
          </a:p>
          <a:p>
            <a:endParaRPr lang="en-US">
              <a:latin typeface="Calibri" charset="0"/>
            </a:endParaRPr>
          </a:p>
        </p:txBody>
      </p:sp>
    </p:spTree>
    <p:extLst>
      <p:ext uri="{BB962C8B-B14F-4D97-AF65-F5344CB8AC3E}">
        <p14:creationId xmlns:p14="http://schemas.microsoft.com/office/powerpoint/2010/main" val="331716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atin typeface="Calibri" charset="0"/>
              </a:rPr>
              <a:t>TASK MODIFICATION EXAMPLES</a:t>
            </a:r>
          </a:p>
        </p:txBody>
      </p:sp>
      <p:sp>
        <p:nvSpPr>
          <p:cNvPr id="46082" name="Content Placeholder 2"/>
          <p:cNvSpPr>
            <a:spLocks noGrp="1"/>
          </p:cNvSpPr>
          <p:nvPr>
            <p:ph idx="1"/>
          </p:nvPr>
        </p:nvSpPr>
        <p:spPr/>
        <p:txBody>
          <a:bodyPr/>
          <a:lstStyle/>
          <a:p>
            <a:endParaRPr lang="en-US">
              <a:latin typeface="Calibri" charset="0"/>
            </a:endParaRPr>
          </a:p>
        </p:txBody>
      </p:sp>
      <p:pic>
        <p:nvPicPr>
          <p:cNvPr id="46083" name="Picture 10" descr="Image result for highlighter p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11513" y="2971800"/>
            <a:ext cx="2781300" cy="278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6084" name="Picture 4" descr="Image result for using a whiteboard for stud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590675"/>
            <a:ext cx="2714625" cy="2143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6085" name="Picture 4" descr="Related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8788" y="1752600"/>
            <a:ext cx="2836862" cy="213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6086" name="Picture 6" descr="Image result for fill in boxes on math workshee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3733800"/>
            <a:ext cx="3124200" cy="312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6087" name="Picture 8" descr="Image result for multiple choices with pictur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38788" y="4352925"/>
            <a:ext cx="3619500" cy="2525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2827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8B770-7FF9-3D4F-AFAB-A1ECA2D2C1DA}"/>
              </a:ext>
            </a:extLst>
          </p:cNvPr>
          <p:cNvSpPr>
            <a:spLocks noGrp="1"/>
          </p:cNvSpPr>
          <p:nvPr>
            <p:ph type="title"/>
          </p:nvPr>
        </p:nvSpPr>
        <p:spPr/>
        <p:txBody>
          <a:bodyPr/>
          <a:lstStyle/>
          <a:p>
            <a:r>
              <a:rPr lang="en-US" dirty="0"/>
              <a:t>Give choices</a:t>
            </a:r>
          </a:p>
        </p:txBody>
      </p:sp>
      <p:sp>
        <p:nvSpPr>
          <p:cNvPr id="3" name="Content Placeholder 2">
            <a:extLst>
              <a:ext uri="{FF2B5EF4-FFF2-40B4-BE49-F238E27FC236}">
                <a16:creationId xmlns:a16="http://schemas.microsoft.com/office/drawing/2014/main" id="{3BA86642-7B8D-7944-9637-D30358D7C091}"/>
              </a:ext>
            </a:extLst>
          </p:cNvPr>
          <p:cNvSpPr>
            <a:spLocks noGrp="1"/>
          </p:cNvSpPr>
          <p:nvPr>
            <p:ph idx="1"/>
          </p:nvPr>
        </p:nvSpPr>
        <p:spPr/>
        <p:txBody>
          <a:bodyPr/>
          <a:lstStyle/>
          <a:p>
            <a:r>
              <a:rPr lang="en-US" dirty="0" err="1"/>
              <a:t>Antecendent</a:t>
            </a:r>
            <a:r>
              <a:rPr lang="en-US" dirty="0"/>
              <a:t> interventions</a:t>
            </a:r>
          </a:p>
          <a:p>
            <a:r>
              <a:rPr lang="en-US" dirty="0"/>
              <a:t>Giving a choice (controlled choice)</a:t>
            </a:r>
          </a:p>
          <a:p>
            <a:pPr lvl="1"/>
            <a:r>
              <a:rPr lang="en-US" dirty="0"/>
              <a:t>Ex: do you want to go to the bath now or in 2 minutes. You choose.</a:t>
            </a:r>
          </a:p>
        </p:txBody>
      </p:sp>
    </p:spTree>
    <p:extLst>
      <p:ext uri="{BB962C8B-B14F-4D97-AF65-F5344CB8AC3E}">
        <p14:creationId xmlns:p14="http://schemas.microsoft.com/office/powerpoint/2010/main" val="2605578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1442E-E92D-3145-B4FE-FAC2A05B9D84}"/>
              </a:ext>
            </a:extLst>
          </p:cNvPr>
          <p:cNvSpPr>
            <a:spLocks noGrp="1"/>
          </p:cNvSpPr>
          <p:nvPr>
            <p:ph type="title"/>
          </p:nvPr>
        </p:nvSpPr>
        <p:spPr/>
        <p:txBody>
          <a:bodyPr/>
          <a:lstStyle/>
          <a:p>
            <a:r>
              <a:rPr lang="en-US" dirty="0"/>
              <a:t>Scenarios: Your Turn!</a:t>
            </a:r>
          </a:p>
        </p:txBody>
      </p:sp>
      <p:sp>
        <p:nvSpPr>
          <p:cNvPr id="3" name="Content Placeholder 2">
            <a:extLst>
              <a:ext uri="{FF2B5EF4-FFF2-40B4-BE49-F238E27FC236}">
                <a16:creationId xmlns:a16="http://schemas.microsoft.com/office/drawing/2014/main" id="{801E4918-A823-224E-A3B7-631DB08FB27D}"/>
              </a:ext>
            </a:extLst>
          </p:cNvPr>
          <p:cNvSpPr>
            <a:spLocks noGrp="1"/>
          </p:cNvSpPr>
          <p:nvPr>
            <p:ph idx="1"/>
          </p:nvPr>
        </p:nvSpPr>
        <p:spPr/>
        <p:txBody>
          <a:bodyPr>
            <a:normAutofit fontScale="85000" lnSpcReduction="10000"/>
          </a:bodyPr>
          <a:lstStyle/>
          <a:p>
            <a:r>
              <a:rPr lang="en-US" dirty="0"/>
              <a:t>Jane walks into the grocery store with her parent.  She sees the ice cream section, points, and says “I want ice cream.” The mother says, “Jane, no ice cream today.” Jane starts to scream loudly and others in the store start looking in their direction. Jane’s mother does not take Jane grocery shopping again for a long time.</a:t>
            </a:r>
          </a:p>
          <a:p>
            <a:endParaRPr lang="en-US" dirty="0"/>
          </a:p>
          <a:p>
            <a:pPr marL="0" indent="0">
              <a:buNone/>
            </a:pPr>
            <a:r>
              <a:rPr lang="en-US" dirty="0"/>
              <a:t>Think about… ANTECEDENT? BEHAVIOR? CONSEQUENCE? FUNCTION? REPLACEMENT BEHAVIORS? What could the parent have done differently in this scenario?</a:t>
            </a:r>
          </a:p>
          <a:p>
            <a:pPr marL="0" indent="0">
              <a:buNone/>
            </a:pPr>
            <a:endParaRPr lang="en-US" dirty="0"/>
          </a:p>
        </p:txBody>
      </p:sp>
    </p:spTree>
    <p:extLst>
      <p:ext uri="{BB962C8B-B14F-4D97-AF65-F5344CB8AC3E}">
        <p14:creationId xmlns:p14="http://schemas.microsoft.com/office/powerpoint/2010/main" val="3130945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4FFFC-2C93-7B4B-8EA7-E9DF5E423C45}"/>
              </a:ext>
            </a:extLst>
          </p:cNvPr>
          <p:cNvSpPr>
            <a:spLocks noGrp="1"/>
          </p:cNvSpPr>
          <p:nvPr>
            <p:ph type="title"/>
          </p:nvPr>
        </p:nvSpPr>
        <p:spPr/>
        <p:txBody>
          <a:bodyPr/>
          <a:lstStyle/>
          <a:p>
            <a:r>
              <a:rPr lang="en-US" dirty="0"/>
              <a:t>Scenarios: Your Turn!</a:t>
            </a:r>
          </a:p>
        </p:txBody>
      </p:sp>
      <p:sp>
        <p:nvSpPr>
          <p:cNvPr id="3" name="Content Placeholder 2">
            <a:extLst>
              <a:ext uri="{FF2B5EF4-FFF2-40B4-BE49-F238E27FC236}">
                <a16:creationId xmlns:a16="http://schemas.microsoft.com/office/drawing/2014/main" id="{F0918C9C-E45E-4C48-92C3-AD80394F65EF}"/>
              </a:ext>
            </a:extLst>
          </p:cNvPr>
          <p:cNvSpPr>
            <a:spLocks noGrp="1"/>
          </p:cNvSpPr>
          <p:nvPr>
            <p:ph idx="1"/>
          </p:nvPr>
        </p:nvSpPr>
        <p:spPr/>
        <p:txBody>
          <a:bodyPr>
            <a:normAutofit fontScale="85000" lnSpcReduction="10000"/>
          </a:bodyPr>
          <a:lstStyle/>
          <a:p>
            <a:r>
              <a:rPr lang="en-US" dirty="0"/>
              <a:t>Kyle just completed a puzzle. Kyle notices his father look at his cell phone. He pinches his father sitting next to him. The father says, “Ouch! That hurt! Kyle don’t pinch me!” Kyle pinches his father once more. The father says, “No pinching!” Kyle becomes frustrated and throws puzzle pieces into the air. The father then says, “Kyle, pick up those puzzle pieces!”</a:t>
            </a:r>
          </a:p>
          <a:p>
            <a:endParaRPr lang="en-US" dirty="0"/>
          </a:p>
          <a:p>
            <a:pPr marL="0" indent="0">
              <a:buNone/>
            </a:pPr>
            <a:r>
              <a:rPr lang="en-US" dirty="0"/>
              <a:t>ANTECEDENT? BEHAVIORS? CONSEQUENCE? REPLACEMENT BEHAVIORS? What could the parent have done differently in this scenario?</a:t>
            </a:r>
          </a:p>
        </p:txBody>
      </p:sp>
    </p:spTree>
    <p:extLst>
      <p:ext uri="{BB962C8B-B14F-4D97-AF65-F5344CB8AC3E}">
        <p14:creationId xmlns:p14="http://schemas.microsoft.com/office/powerpoint/2010/main" val="887845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E492D-B789-9B42-B306-A19FA586C4BD}"/>
              </a:ext>
            </a:extLst>
          </p:cNvPr>
          <p:cNvSpPr>
            <a:spLocks noGrp="1"/>
          </p:cNvSpPr>
          <p:nvPr>
            <p:ph type="title"/>
          </p:nvPr>
        </p:nvSpPr>
        <p:spPr/>
        <p:txBody>
          <a:bodyPr/>
          <a:lstStyle/>
          <a:p>
            <a:r>
              <a:rPr lang="en-US" dirty="0"/>
              <a:t>Scenarios: Your Turn!</a:t>
            </a:r>
          </a:p>
        </p:txBody>
      </p:sp>
      <p:sp>
        <p:nvSpPr>
          <p:cNvPr id="3" name="Content Placeholder 2">
            <a:extLst>
              <a:ext uri="{FF2B5EF4-FFF2-40B4-BE49-F238E27FC236}">
                <a16:creationId xmlns:a16="http://schemas.microsoft.com/office/drawing/2014/main" id="{14F1DEF9-7338-9749-8667-3D367EBAD02C}"/>
              </a:ext>
            </a:extLst>
          </p:cNvPr>
          <p:cNvSpPr>
            <a:spLocks noGrp="1"/>
          </p:cNvSpPr>
          <p:nvPr>
            <p:ph idx="1"/>
          </p:nvPr>
        </p:nvSpPr>
        <p:spPr/>
        <p:txBody>
          <a:bodyPr>
            <a:normAutofit fontScale="77500" lnSpcReduction="20000"/>
          </a:bodyPr>
          <a:lstStyle/>
          <a:p>
            <a:r>
              <a:rPr lang="en-US" dirty="0"/>
              <a:t>Leila is reading with her father, who believes that Leila should be reading at a higher level than she is currently.  Leila reads one sentence, but misses several words.  The father becomes agitated and says, “Leila, you need to practice your reading words! You keep missing the same ones!” Leila begins to twirl her hair tightly around her finger.  They keep reading.  Leila continues to miss words.  Leila’s father continues to reprimand.  Leila twirls her hair even tighter around her finger.  Leila continues to twirl tighter and tighter until her fingers tingle.</a:t>
            </a:r>
          </a:p>
          <a:p>
            <a:endParaRPr lang="en-US" dirty="0"/>
          </a:p>
          <a:p>
            <a:pPr marL="0" indent="0">
              <a:buNone/>
            </a:pPr>
            <a:r>
              <a:rPr lang="en-US" dirty="0"/>
              <a:t>ANTECEDENT? BEHAVIORS? CONSEQUENCES? REPLACEMENT BEHAVIORS? What could the parent have done differently?</a:t>
            </a:r>
          </a:p>
        </p:txBody>
      </p:sp>
    </p:spTree>
    <p:extLst>
      <p:ext uri="{BB962C8B-B14F-4D97-AF65-F5344CB8AC3E}">
        <p14:creationId xmlns:p14="http://schemas.microsoft.com/office/powerpoint/2010/main" val="609956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6DD74-4ABB-544F-9F72-0E02F702A3DD}"/>
              </a:ext>
            </a:extLst>
          </p:cNvPr>
          <p:cNvSpPr>
            <a:spLocks noGrp="1"/>
          </p:cNvSpPr>
          <p:nvPr>
            <p:ph type="title"/>
          </p:nvPr>
        </p:nvSpPr>
        <p:spPr/>
        <p:txBody>
          <a:bodyPr/>
          <a:lstStyle/>
          <a:p>
            <a:r>
              <a:rPr lang="en-US" dirty="0"/>
              <a:t>Scenarios: Your Turn!</a:t>
            </a:r>
          </a:p>
        </p:txBody>
      </p:sp>
      <p:sp>
        <p:nvSpPr>
          <p:cNvPr id="3" name="Content Placeholder 2">
            <a:extLst>
              <a:ext uri="{FF2B5EF4-FFF2-40B4-BE49-F238E27FC236}">
                <a16:creationId xmlns:a16="http://schemas.microsoft.com/office/drawing/2014/main" id="{9D79A7F1-CCF1-DA4C-958B-9C2A75C75EFA}"/>
              </a:ext>
            </a:extLst>
          </p:cNvPr>
          <p:cNvSpPr>
            <a:spLocks noGrp="1"/>
          </p:cNvSpPr>
          <p:nvPr>
            <p:ph idx="1"/>
          </p:nvPr>
        </p:nvSpPr>
        <p:spPr/>
        <p:txBody>
          <a:bodyPr>
            <a:normAutofit fontScale="92500" lnSpcReduction="10000"/>
          </a:bodyPr>
          <a:lstStyle/>
          <a:p>
            <a:r>
              <a:rPr lang="en-US" dirty="0"/>
              <a:t>Robert’s mother asks him to eat his salad.  Robert immediately starts banging on the dinner table. The mother takes the salad plate away, and Robert does not have to eat the salad. Instead, Robert’s mother brings out his favorite meal of macaroni and cheese.</a:t>
            </a:r>
          </a:p>
          <a:p>
            <a:endParaRPr lang="en-US" dirty="0"/>
          </a:p>
          <a:p>
            <a:r>
              <a:rPr lang="en-US" dirty="0"/>
              <a:t>ANTECEDENT? BEHAVIOR? CONSEQUENCE? REPLACEMENT BEHAVIOR? What could the parent have done differently? </a:t>
            </a:r>
          </a:p>
        </p:txBody>
      </p:sp>
    </p:spTree>
    <p:extLst>
      <p:ext uri="{BB962C8B-B14F-4D97-AF65-F5344CB8AC3E}">
        <p14:creationId xmlns:p14="http://schemas.microsoft.com/office/powerpoint/2010/main" val="3929802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behaviors happen?</a:t>
            </a:r>
          </a:p>
        </p:txBody>
      </p:sp>
      <p:sp>
        <p:nvSpPr>
          <p:cNvPr id="3" name="Content Placeholder 2"/>
          <p:cNvSpPr>
            <a:spLocks noGrp="1"/>
          </p:cNvSpPr>
          <p:nvPr>
            <p:ph idx="1"/>
          </p:nvPr>
        </p:nvSpPr>
        <p:spPr/>
        <p:txBody>
          <a:bodyPr>
            <a:normAutofit fontScale="92500" lnSpcReduction="10000"/>
          </a:bodyPr>
          <a:lstStyle/>
          <a:p>
            <a:r>
              <a:rPr lang="en-US" sz="2800" dirty="0"/>
              <a:t>Problem behavior serves a purpose</a:t>
            </a:r>
          </a:p>
          <a:p>
            <a:r>
              <a:rPr lang="en-US" sz="2800" dirty="0"/>
              <a:t>Observable behaviors mask deficits</a:t>
            </a:r>
          </a:p>
          <a:p>
            <a:r>
              <a:rPr lang="en-US" sz="2800" dirty="0"/>
              <a:t>Treat functions (why) and not the behavior (manifestations)</a:t>
            </a:r>
          </a:p>
          <a:p>
            <a:r>
              <a:rPr lang="en-US" sz="2800" dirty="0"/>
              <a:t>Teach replacement skills that serve the same function</a:t>
            </a:r>
          </a:p>
          <a:p>
            <a:r>
              <a:rPr lang="en-US" sz="2800" dirty="0"/>
              <a:t>Modify antecedents (triggers) and consequences (responses from others)</a:t>
            </a:r>
          </a:p>
          <a:p>
            <a:r>
              <a:rPr lang="en-US" sz="2800" dirty="0"/>
              <a:t>Use proactive and not only reactive strategies</a:t>
            </a:r>
          </a:p>
          <a:p>
            <a:r>
              <a:rPr lang="en-US" sz="2800" dirty="0"/>
              <a:t>Always use positive behavior intervention supports</a:t>
            </a:r>
          </a:p>
          <a:p>
            <a:r>
              <a:rPr lang="en-US" sz="2800" dirty="0"/>
              <a:t>Behaviors can escalate or change before improving</a:t>
            </a:r>
          </a:p>
          <a:p>
            <a:endParaRPr lang="en-US" sz="2000" b="1" dirty="0"/>
          </a:p>
        </p:txBody>
      </p:sp>
    </p:spTree>
    <p:extLst>
      <p:ext uri="{BB962C8B-B14F-4D97-AF65-F5344CB8AC3E}">
        <p14:creationId xmlns:p14="http://schemas.microsoft.com/office/powerpoint/2010/main" val="356473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Attention</a:t>
            </a:r>
          </a:p>
        </p:txBody>
      </p:sp>
      <p:sp>
        <p:nvSpPr>
          <p:cNvPr id="3" name="Content Placeholder 2"/>
          <p:cNvSpPr>
            <a:spLocks noGrp="1"/>
          </p:cNvSpPr>
          <p:nvPr>
            <p:ph idx="1"/>
          </p:nvPr>
        </p:nvSpPr>
        <p:spPr/>
        <p:txBody>
          <a:bodyPr>
            <a:normAutofit fontScale="70000" lnSpcReduction="20000"/>
          </a:bodyPr>
          <a:lstStyle/>
          <a:p>
            <a:r>
              <a:rPr lang="en-US" dirty="0"/>
              <a:t>When does this Behavior occur?</a:t>
            </a:r>
          </a:p>
          <a:p>
            <a:r>
              <a:rPr lang="en-US" dirty="0"/>
              <a:t>Behavior occurred when child was being ignored or when parents were paying attention to others.</a:t>
            </a:r>
          </a:p>
          <a:p>
            <a:r>
              <a:rPr lang="en-US" dirty="0"/>
              <a:t>Why does this Behavior occur?</a:t>
            </a:r>
          </a:p>
          <a:p>
            <a:r>
              <a:rPr lang="en-US" dirty="0"/>
              <a:t>When Behavior occurs, Parents talk to or tries to calm the child down.</a:t>
            </a:r>
          </a:p>
          <a:p>
            <a:r>
              <a:rPr lang="en-US" dirty="0"/>
              <a:t>What should I do?</a:t>
            </a:r>
          </a:p>
          <a:p>
            <a:r>
              <a:rPr lang="en-US" dirty="0"/>
              <a:t>Remain calm and appear not to be bothered by the behavior.</a:t>
            </a:r>
          </a:p>
          <a:p>
            <a:r>
              <a:rPr lang="en-US" dirty="0"/>
              <a:t>Ignore the attention-seeking behavior with a neutral facial expression or look away.</a:t>
            </a:r>
          </a:p>
          <a:p>
            <a:r>
              <a:rPr lang="en-US" dirty="0"/>
              <a:t>When the child is behaving appropriately, provide attention.</a:t>
            </a:r>
          </a:p>
          <a:p>
            <a:r>
              <a:rPr lang="en-US" dirty="0"/>
              <a:t>Provide an alternative and functional way for the child to gain attention and reinforce it consistently.</a:t>
            </a:r>
          </a:p>
        </p:txBody>
      </p:sp>
    </p:spTree>
    <p:extLst>
      <p:ext uri="{BB962C8B-B14F-4D97-AF65-F5344CB8AC3E}">
        <p14:creationId xmlns:p14="http://schemas.microsoft.com/office/powerpoint/2010/main" val="251926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419" r="-3656"/>
          <a:stretch/>
        </p:blipFill>
        <p:spPr>
          <a:xfrm>
            <a:off x="1449038" y="0"/>
            <a:ext cx="5747308" cy="6741201"/>
          </a:xfrm>
        </p:spPr>
      </p:pic>
    </p:spTree>
    <p:extLst>
      <p:ext uri="{BB962C8B-B14F-4D97-AF65-F5344CB8AC3E}">
        <p14:creationId xmlns:p14="http://schemas.microsoft.com/office/powerpoint/2010/main" val="1498030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behavior?</a:t>
            </a:r>
          </a:p>
        </p:txBody>
      </p:sp>
      <p:sp>
        <p:nvSpPr>
          <p:cNvPr id="3" name="Content Placeholder 2"/>
          <p:cNvSpPr>
            <a:spLocks noGrp="1"/>
          </p:cNvSpPr>
          <p:nvPr>
            <p:ph idx="1"/>
          </p:nvPr>
        </p:nvSpPr>
        <p:spPr>
          <a:xfrm>
            <a:off x="457200" y="1588715"/>
            <a:ext cx="8229600" cy="662736"/>
          </a:xfrm>
        </p:spPr>
        <p:txBody>
          <a:bodyPr/>
          <a:lstStyle/>
          <a:p>
            <a:r>
              <a:rPr lang="en-US" dirty="0"/>
              <a:t>Behavior is defined as anything a person does.</a:t>
            </a:r>
          </a:p>
        </p:txBody>
      </p:sp>
      <p:sp>
        <p:nvSpPr>
          <p:cNvPr id="4" name="Content Placeholder 2"/>
          <p:cNvSpPr txBox="1">
            <a:spLocks/>
          </p:cNvSpPr>
          <p:nvPr/>
        </p:nvSpPr>
        <p:spPr>
          <a:xfrm>
            <a:off x="457200" y="2251451"/>
            <a:ext cx="8229600" cy="106969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Some behaviors can be increased and some can not.</a:t>
            </a:r>
          </a:p>
        </p:txBody>
      </p:sp>
      <p:sp>
        <p:nvSpPr>
          <p:cNvPr id="5" name="Content Placeholder 2"/>
          <p:cNvSpPr txBox="1">
            <a:spLocks/>
          </p:cNvSpPr>
          <p:nvPr/>
        </p:nvSpPr>
        <p:spPr>
          <a:xfrm>
            <a:off x="457200" y="3315538"/>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Some behaviors can be decreased and some can not.</a:t>
            </a:r>
          </a:p>
        </p:txBody>
      </p:sp>
      <p:sp>
        <p:nvSpPr>
          <p:cNvPr id="6" name="Content Placeholder 2"/>
          <p:cNvSpPr txBox="1">
            <a:spLocks/>
          </p:cNvSpPr>
          <p:nvPr/>
        </p:nvSpPr>
        <p:spPr>
          <a:xfrm>
            <a:off x="326949" y="4822939"/>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a:t>It takes a lot of time and work to increase or decrease a behavior that is not innate or previously learned.</a:t>
            </a:r>
          </a:p>
        </p:txBody>
      </p:sp>
    </p:spTree>
    <p:extLst>
      <p:ext uri="{BB962C8B-B14F-4D97-AF65-F5344CB8AC3E}">
        <p14:creationId xmlns:p14="http://schemas.microsoft.com/office/powerpoint/2010/main" val="366316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Tangible</a:t>
            </a:r>
          </a:p>
        </p:txBody>
      </p:sp>
      <p:sp>
        <p:nvSpPr>
          <p:cNvPr id="3" name="Content Placeholder 2"/>
          <p:cNvSpPr>
            <a:spLocks noGrp="1"/>
          </p:cNvSpPr>
          <p:nvPr>
            <p:ph idx="1"/>
          </p:nvPr>
        </p:nvSpPr>
        <p:spPr/>
        <p:txBody>
          <a:bodyPr>
            <a:normAutofit fontScale="62500" lnSpcReduction="20000"/>
          </a:bodyPr>
          <a:lstStyle/>
          <a:p>
            <a:r>
              <a:rPr lang="en-US" dirty="0"/>
              <a:t>When does this Behavior occur?</a:t>
            </a:r>
          </a:p>
          <a:p>
            <a:r>
              <a:rPr lang="en-US" dirty="0"/>
              <a:t>When child was denied preferred item or preferred activity was taken away.</a:t>
            </a:r>
          </a:p>
          <a:p>
            <a:r>
              <a:rPr lang="en-US" dirty="0"/>
              <a:t>Why does this Behavior occur?</a:t>
            </a:r>
          </a:p>
          <a:p>
            <a:r>
              <a:rPr lang="en-US" dirty="0"/>
              <a:t>parent calms child down by giving preferred activity or preferred item.</a:t>
            </a:r>
          </a:p>
          <a:p>
            <a:r>
              <a:rPr lang="en-US" dirty="0"/>
              <a:t>What should I do?</a:t>
            </a:r>
          </a:p>
          <a:p>
            <a:r>
              <a:rPr lang="en-US" dirty="0"/>
              <a:t>Remain calm and emotionally neutral (calm tone of voice, limited eye contact.)</a:t>
            </a:r>
          </a:p>
          <a:p>
            <a:r>
              <a:rPr lang="en-US" dirty="0"/>
              <a:t>If child gains access to tangible item, end access by immediately removing item.</a:t>
            </a:r>
          </a:p>
          <a:p>
            <a:r>
              <a:rPr lang="en-US" dirty="0"/>
              <a:t>Prevent access of tangible while child is demonstrating problem behavior. </a:t>
            </a:r>
          </a:p>
          <a:p>
            <a:r>
              <a:rPr lang="en-US" dirty="0"/>
              <a:t>Provide waiting time so child’s behavior doesn’t prompt people in environment to give tangibles. </a:t>
            </a:r>
          </a:p>
          <a:p>
            <a:r>
              <a:rPr lang="en-US" dirty="0"/>
              <a:t>Use a contingent situation where child can earn access to tangibles, upon appropriate behavior or absence of problem behavior.</a:t>
            </a:r>
          </a:p>
          <a:p>
            <a:endParaRPr lang="en-US" dirty="0"/>
          </a:p>
        </p:txBody>
      </p:sp>
    </p:spTree>
    <p:extLst>
      <p:ext uri="{BB962C8B-B14F-4D97-AF65-F5344CB8AC3E}">
        <p14:creationId xmlns:p14="http://schemas.microsoft.com/office/powerpoint/2010/main" val="2290970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36" r="319"/>
          <a:stretch/>
        </p:blipFill>
        <p:spPr>
          <a:xfrm>
            <a:off x="1611852" y="0"/>
            <a:ext cx="5503088" cy="6922060"/>
          </a:xfrm>
        </p:spPr>
      </p:pic>
    </p:spTree>
    <p:extLst>
      <p:ext uri="{BB962C8B-B14F-4D97-AF65-F5344CB8AC3E}">
        <p14:creationId xmlns:p14="http://schemas.microsoft.com/office/powerpoint/2010/main" val="1113068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Escape</a:t>
            </a:r>
          </a:p>
        </p:txBody>
      </p:sp>
      <p:sp>
        <p:nvSpPr>
          <p:cNvPr id="3" name="Content Placeholder 2"/>
          <p:cNvSpPr>
            <a:spLocks noGrp="1"/>
          </p:cNvSpPr>
          <p:nvPr>
            <p:ph idx="1"/>
          </p:nvPr>
        </p:nvSpPr>
        <p:spPr>
          <a:xfrm>
            <a:off x="130251" y="1111796"/>
            <a:ext cx="8686800" cy="6067736"/>
          </a:xfrm>
        </p:spPr>
        <p:txBody>
          <a:bodyPr>
            <a:normAutofit fontScale="40000" lnSpcReduction="20000"/>
          </a:bodyPr>
          <a:lstStyle/>
          <a:p>
            <a:r>
              <a:rPr lang="en-US" sz="6000" dirty="0"/>
              <a:t>When does this Behavior occur?</a:t>
            </a:r>
          </a:p>
          <a:p>
            <a:r>
              <a:rPr lang="en-US" sz="6000" dirty="0"/>
              <a:t>Behavior occurred when child was presented with task or asked to do something.</a:t>
            </a:r>
          </a:p>
          <a:p>
            <a:r>
              <a:rPr lang="en-US" sz="6000" dirty="0"/>
              <a:t>Why does this Behavior occur?</a:t>
            </a:r>
          </a:p>
          <a:p>
            <a:r>
              <a:rPr lang="en-US" sz="6000" dirty="0"/>
              <a:t>When Behavior occurs, parent gives child a break from task or something asked to do.</a:t>
            </a:r>
          </a:p>
          <a:p>
            <a:r>
              <a:rPr lang="en-US" sz="6000" dirty="0"/>
              <a:t>What should I do?</a:t>
            </a:r>
          </a:p>
          <a:p>
            <a:r>
              <a:rPr lang="en-US" sz="6000" dirty="0"/>
              <a:t>Remain calm and emotionally neutral (calm tone of voice, limited eye contact.)</a:t>
            </a:r>
          </a:p>
          <a:p>
            <a:r>
              <a:rPr lang="en-US" sz="6000" dirty="0"/>
              <a:t>The problem behavior should not cause the parent to show any frustration.</a:t>
            </a:r>
          </a:p>
          <a:p>
            <a:r>
              <a:rPr lang="en-US" sz="6000" dirty="0"/>
              <a:t>Ignore the problem behavior if possible.</a:t>
            </a:r>
          </a:p>
          <a:p>
            <a:r>
              <a:rPr lang="en-US" sz="6000" dirty="0"/>
              <a:t>Continue with the situation or demand that existed prior to the occurrence of problem behavior.</a:t>
            </a:r>
          </a:p>
          <a:p>
            <a:r>
              <a:rPr lang="en-US" sz="6000" dirty="0"/>
              <a:t>Reinforce small successes to establish or build work momentum or engagement.</a:t>
            </a:r>
          </a:p>
          <a:p>
            <a:endParaRPr lang="en-US" dirty="0"/>
          </a:p>
        </p:txBody>
      </p:sp>
    </p:spTree>
    <p:extLst>
      <p:ext uri="{BB962C8B-B14F-4D97-AF65-F5344CB8AC3E}">
        <p14:creationId xmlns:p14="http://schemas.microsoft.com/office/powerpoint/2010/main" val="239155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210" r="-3743"/>
          <a:stretch/>
        </p:blipFill>
        <p:spPr>
          <a:xfrm>
            <a:off x="1709538" y="147308"/>
            <a:ext cx="5470527" cy="6347839"/>
          </a:xfrm>
        </p:spPr>
      </p:pic>
    </p:spTree>
    <p:extLst>
      <p:ext uri="{BB962C8B-B14F-4D97-AF65-F5344CB8AC3E}">
        <p14:creationId xmlns:p14="http://schemas.microsoft.com/office/powerpoint/2010/main" val="389327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96"/>
            <a:ext cx="8229600" cy="1143000"/>
          </a:xfrm>
        </p:spPr>
        <p:txBody>
          <a:bodyPr/>
          <a:lstStyle/>
          <a:p>
            <a:r>
              <a:rPr lang="en-US" dirty="0"/>
              <a:t>Automatic</a:t>
            </a:r>
          </a:p>
        </p:txBody>
      </p:sp>
      <p:sp>
        <p:nvSpPr>
          <p:cNvPr id="3" name="Content Placeholder 2"/>
          <p:cNvSpPr>
            <a:spLocks noGrp="1"/>
          </p:cNvSpPr>
          <p:nvPr>
            <p:ph idx="1"/>
          </p:nvPr>
        </p:nvSpPr>
        <p:spPr>
          <a:xfrm>
            <a:off x="457200" y="1009367"/>
            <a:ext cx="8686800" cy="5848633"/>
          </a:xfrm>
        </p:spPr>
        <p:txBody>
          <a:bodyPr>
            <a:normAutofit fontScale="77500" lnSpcReduction="20000"/>
          </a:bodyPr>
          <a:lstStyle/>
          <a:p>
            <a:r>
              <a:rPr lang="en-US" dirty="0"/>
              <a:t>When does this Behavior occur?</a:t>
            </a:r>
          </a:p>
          <a:p>
            <a:r>
              <a:rPr lang="en-US" dirty="0"/>
              <a:t>Behavior occurred when child had access to tangible and attention and no demands were made on the child.</a:t>
            </a:r>
          </a:p>
          <a:p>
            <a:r>
              <a:rPr lang="en-US" dirty="0"/>
              <a:t>Why does this Behavior occur?</a:t>
            </a:r>
          </a:p>
          <a:p>
            <a:r>
              <a:rPr lang="en-US" dirty="0"/>
              <a:t>Whether parent did anything or not, Behavior provides sensory stimulation or is ritualistic and occurs in the same way.</a:t>
            </a:r>
          </a:p>
          <a:p>
            <a:r>
              <a:rPr lang="en-US" dirty="0"/>
              <a:t>What should I do?</a:t>
            </a:r>
          </a:p>
          <a:p>
            <a:r>
              <a:rPr lang="en-US" dirty="0"/>
              <a:t>Remain calm and emotionally neutral (calm tone of voice, limited eye contact.)</a:t>
            </a:r>
          </a:p>
          <a:p>
            <a:r>
              <a:rPr lang="en-US" dirty="0"/>
              <a:t>Interrupt child’s stereotypic behavior with appropriate replacement behavior.</a:t>
            </a:r>
          </a:p>
          <a:p>
            <a:r>
              <a:rPr lang="en-US" dirty="0"/>
              <a:t>Keep child engaged with task.</a:t>
            </a:r>
          </a:p>
          <a:p>
            <a:r>
              <a:rPr lang="en-US" dirty="0"/>
              <a:t>Stay near child to facilitate easier access to redirection or prevention.</a:t>
            </a:r>
          </a:p>
          <a:p>
            <a:r>
              <a:rPr lang="en-US" dirty="0"/>
              <a:t>Reinforce child for on-task behavior (work or play)</a:t>
            </a:r>
          </a:p>
          <a:p>
            <a:endParaRPr lang="en-US" dirty="0"/>
          </a:p>
        </p:txBody>
      </p:sp>
    </p:spTree>
    <p:extLst>
      <p:ext uri="{BB962C8B-B14F-4D97-AF65-F5344CB8AC3E}">
        <p14:creationId xmlns:p14="http://schemas.microsoft.com/office/powerpoint/2010/main" val="157303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1014" r="-2024"/>
          <a:stretch/>
        </p:blipFill>
        <p:spPr>
          <a:xfrm>
            <a:off x="1709538" y="167548"/>
            <a:ext cx="5796153" cy="6658029"/>
          </a:xfrm>
        </p:spPr>
      </p:pic>
    </p:spTree>
    <p:extLst>
      <p:ext uri="{BB962C8B-B14F-4D97-AF65-F5344CB8AC3E}">
        <p14:creationId xmlns:p14="http://schemas.microsoft.com/office/powerpoint/2010/main" val="1654535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63030"/>
            <a:ext cx="9394325" cy="6370974"/>
          </a:xfrm>
          <a:prstGeom prst="rect">
            <a:avLst/>
          </a:prstGeom>
        </p:spPr>
        <p:txBody>
          <a:bodyPr wrap="square">
            <a:spAutoFit/>
          </a:bodyPr>
          <a:lstStyle/>
          <a:p>
            <a:r>
              <a:rPr lang="en-US" sz="2400" b="1" dirty="0"/>
              <a:t>What does my child need?</a:t>
            </a:r>
          </a:p>
          <a:p>
            <a:r>
              <a:rPr lang="en-US" sz="2400" dirty="0"/>
              <a:t> </a:t>
            </a:r>
          </a:p>
          <a:p>
            <a:r>
              <a:rPr lang="en-US" sz="2400" dirty="0"/>
              <a:t> </a:t>
            </a:r>
          </a:p>
          <a:p>
            <a:r>
              <a:rPr lang="en-US" sz="2400" dirty="0"/>
              <a:t>#1 Social Attention </a:t>
            </a:r>
          </a:p>
          <a:p>
            <a:r>
              <a:rPr lang="en-US" sz="2400" dirty="0"/>
              <a:t>A child will engage in a certain behavior to gain some form of social attention or a reaction from other people. For example, a child might engage in a behavior to get other people to look at them, laugh at them, play with them, hug them or scold them. </a:t>
            </a:r>
          </a:p>
          <a:p>
            <a:r>
              <a:rPr lang="en-US" sz="2400" dirty="0"/>
              <a:t>While it might seem strange that a person would engage in a behavior to deliberately have someone scold them it can occur because for some people it’s better to obtain “bad” attention than no attention at all (Cooper, Heron &amp; </a:t>
            </a:r>
            <a:r>
              <a:rPr lang="en-US" sz="2400" dirty="0" err="1"/>
              <a:t>Heward</a:t>
            </a:r>
            <a:r>
              <a:rPr lang="en-US" sz="2400" dirty="0"/>
              <a:t>, 2007). </a:t>
            </a:r>
          </a:p>
          <a:p>
            <a:r>
              <a:rPr lang="en-US" sz="2400" dirty="0"/>
              <a:t>#2 Tangibles or Activities </a:t>
            </a:r>
          </a:p>
          <a:p>
            <a:r>
              <a:rPr lang="en-US" sz="2400" dirty="0"/>
              <a:t>Some behaviors occur so the child can obtain a tangible item or gain access to a desired activity. For example, a child might scream and shout until their therapist gives them a cookie (tangible item) or bring them to the zoo (activity). </a:t>
            </a:r>
          </a:p>
        </p:txBody>
      </p:sp>
    </p:spTree>
    <p:extLst>
      <p:ext uri="{BB962C8B-B14F-4D97-AF65-F5344CB8AC3E}">
        <p14:creationId xmlns:p14="http://schemas.microsoft.com/office/powerpoint/2010/main" val="1969815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5349"/>
            <a:ext cx="9144000" cy="5632311"/>
          </a:xfrm>
          <a:prstGeom prst="rect">
            <a:avLst/>
          </a:prstGeom>
        </p:spPr>
        <p:txBody>
          <a:bodyPr wrap="square">
            <a:spAutoFit/>
          </a:bodyPr>
          <a:lstStyle/>
          <a:p>
            <a:r>
              <a:rPr lang="en-US" sz="2000" dirty="0"/>
              <a:t>#3 Escape or Avoidance </a:t>
            </a:r>
          </a:p>
          <a:p>
            <a:r>
              <a:rPr lang="en-US" sz="2000" dirty="0"/>
              <a:t>Not all behaviors occur so the child can “obtain” something; many behaviors occur because the child wants to get away from something or avoid something altogether (</a:t>
            </a:r>
            <a:r>
              <a:rPr lang="en-US" sz="2000" dirty="0" err="1"/>
              <a:t>Miltenberger</a:t>
            </a:r>
            <a:r>
              <a:rPr lang="en-US" sz="2000" dirty="0"/>
              <a:t>, 2008). </a:t>
            </a:r>
          </a:p>
          <a:p>
            <a:r>
              <a:rPr lang="en-US" sz="2000" dirty="0"/>
              <a:t>For example, a child might engage in aggressive behavior so his teachers stop running academic tasks with him or another child might engage in self-injury to avoid having to go take a bath.</a:t>
            </a:r>
          </a:p>
          <a:p>
            <a:r>
              <a:rPr lang="en-US" sz="2000" dirty="0"/>
              <a:t>#4 Sensory Stimulation </a:t>
            </a:r>
          </a:p>
          <a:p>
            <a:r>
              <a:rPr lang="en-US" sz="2000" dirty="0"/>
              <a:t>The function of some behaviors do not rely on anything external to the child and instead are internally pleasing in some way – they are “self-stimulating” (O’Neill, Horner, </a:t>
            </a:r>
            <a:r>
              <a:rPr lang="en-US" sz="2000" dirty="0" err="1"/>
              <a:t>Albin</a:t>
            </a:r>
            <a:r>
              <a:rPr lang="en-US" sz="2000" dirty="0"/>
              <a:t>, Sprague, </a:t>
            </a:r>
            <a:r>
              <a:rPr lang="en-US" sz="2000" dirty="0" err="1"/>
              <a:t>Storey</a:t>
            </a:r>
            <a:r>
              <a:rPr lang="en-US" sz="2000" dirty="0"/>
              <a:t>, &amp; Newton, 1997). They function only to give the child some form of internal sensation that is pleasing or to remove an internal sensation that is displeasing (e.g. pain). </a:t>
            </a:r>
          </a:p>
          <a:p>
            <a:r>
              <a:rPr lang="en-US" sz="2000" dirty="0"/>
              <a:t>For example, a child might rock back and forth because it is enjoyable for them while another child might rub their knee to sooth the pain after accidentally banging it off the corner of a table. In both cases, these children do not engage in either behavior to obtain any attention, any tangible items or to escape any demands placed on them.</a:t>
            </a:r>
          </a:p>
          <a:p>
            <a:r>
              <a:rPr lang="en-US" sz="2000" dirty="0"/>
              <a:t> </a:t>
            </a:r>
          </a:p>
        </p:txBody>
      </p:sp>
    </p:spTree>
    <p:extLst>
      <p:ext uri="{BB962C8B-B14F-4D97-AF65-F5344CB8AC3E}">
        <p14:creationId xmlns:p14="http://schemas.microsoft.com/office/powerpoint/2010/main" val="474635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dirty="0">
                <a:latin typeface="Calibri" charset="0"/>
              </a:rPr>
              <a:t>What is Reinforcement?</a:t>
            </a:r>
          </a:p>
        </p:txBody>
      </p:sp>
      <p:sp>
        <p:nvSpPr>
          <p:cNvPr id="20482" name="Content Placeholder 2"/>
          <p:cNvSpPr>
            <a:spLocks noGrp="1"/>
          </p:cNvSpPr>
          <p:nvPr>
            <p:ph idx="1"/>
          </p:nvPr>
        </p:nvSpPr>
        <p:spPr>
          <a:xfrm>
            <a:off x="457200" y="1600200"/>
            <a:ext cx="8229600" cy="5257800"/>
          </a:xfrm>
        </p:spPr>
        <p:txBody>
          <a:bodyPr/>
          <a:lstStyle/>
          <a:p>
            <a:pPr>
              <a:lnSpc>
                <a:spcPct val="90000"/>
              </a:lnSpc>
            </a:pPr>
            <a:r>
              <a:rPr lang="en-US" sz="2400" dirty="0">
                <a:latin typeface="Calibri" charset="0"/>
              </a:rPr>
              <a:t>Positive Reinforcement</a:t>
            </a:r>
          </a:p>
          <a:p>
            <a:pPr lvl="1">
              <a:lnSpc>
                <a:spcPct val="90000"/>
              </a:lnSpc>
            </a:pPr>
            <a:r>
              <a:rPr lang="en-US" sz="2400" dirty="0">
                <a:latin typeface="Calibri" charset="0"/>
                <a:cs typeface="ＭＳ Ｐゴシック" charset="0"/>
              </a:rPr>
              <a:t>The presentation of a </a:t>
            </a:r>
            <a:r>
              <a:rPr lang="en-US" sz="2400" dirty="0" err="1">
                <a:latin typeface="Calibri" charset="0"/>
                <a:cs typeface="ＭＳ Ｐゴシック" charset="0"/>
              </a:rPr>
              <a:t>reinforcer</a:t>
            </a:r>
            <a:r>
              <a:rPr lang="en-US" sz="2400" dirty="0">
                <a:latin typeface="Calibri" charset="0"/>
                <a:cs typeface="ＭＳ Ｐゴシック" charset="0"/>
              </a:rPr>
              <a:t> following the behavior, which increases the future probability of the behavior</a:t>
            </a:r>
          </a:p>
          <a:p>
            <a:pPr lvl="1">
              <a:lnSpc>
                <a:spcPct val="90000"/>
              </a:lnSpc>
            </a:pPr>
            <a:r>
              <a:rPr lang="en-US" sz="2400" dirty="0">
                <a:latin typeface="Calibri" charset="0"/>
                <a:cs typeface="ＭＳ Ｐゴシック" charset="0"/>
              </a:rPr>
              <a:t>A stimulus is added following the behavior</a:t>
            </a:r>
          </a:p>
          <a:p>
            <a:pPr>
              <a:lnSpc>
                <a:spcPct val="90000"/>
              </a:lnSpc>
            </a:pPr>
            <a:r>
              <a:rPr lang="en-US" sz="2400" dirty="0">
                <a:latin typeface="Calibri" charset="0"/>
              </a:rPr>
              <a:t>Negative Reinforcement</a:t>
            </a:r>
          </a:p>
          <a:p>
            <a:pPr lvl="1">
              <a:lnSpc>
                <a:spcPct val="90000"/>
              </a:lnSpc>
            </a:pPr>
            <a:r>
              <a:rPr lang="en-US" sz="2400" dirty="0">
                <a:latin typeface="Calibri" charset="0"/>
                <a:cs typeface="ＭＳ Ｐゴシック" charset="0"/>
              </a:rPr>
              <a:t>The removal or avoidance of a stimulus following the behavior, which increases the future probability of the behavior</a:t>
            </a:r>
          </a:p>
          <a:p>
            <a:pPr lvl="1">
              <a:lnSpc>
                <a:spcPct val="90000"/>
              </a:lnSpc>
            </a:pPr>
            <a:r>
              <a:rPr lang="en-US" sz="2400" dirty="0">
                <a:latin typeface="Calibri" charset="0"/>
                <a:cs typeface="ＭＳ Ｐゴシック" charset="0"/>
              </a:rPr>
              <a:t>A stimulus is removed following the behavior</a:t>
            </a:r>
          </a:p>
          <a:p>
            <a:pPr algn="ctr">
              <a:lnSpc>
                <a:spcPct val="90000"/>
              </a:lnSpc>
              <a:buFont typeface="Arial" charset="0"/>
              <a:buNone/>
            </a:pPr>
            <a:endParaRPr lang="en-US" sz="2400" i="1" dirty="0">
              <a:latin typeface="Calibri" charset="0"/>
            </a:endParaRPr>
          </a:p>
          <a:p>
            <a:pPr algn="ctr">
              <a:lnSpc>
                <a:spcPct val="90000"/>
              </a:lnSpc>
              <a:buFont typeface="Arial" charset="0"/>
              <a:buNone/>
            </a:pPr>
            <a:r>
              <a:rPr lang="en-US" sz="2400" i="1" dirty="0">
                <a:latin typeface="Calibri" charset="0"/>
              </a:rPr>
              <a:t>Reinforcement always increases the rate of the behavior (if your reinforcement procedure is not increasing a behavior, it is not working as a </a:t>
            </a:r>
            <a:r>
              <a:rPr lang="en-US" sz="2400" i="1" dirty="0" err="1">
                <a:latin typeface="Calibri" charset="0"/>
              </a:rPr>
              <a:t>reinforcer</a:t>
            </a:r>
            <a:r>
              <a:rPr lang="en-US" sz="2400" i="1" dirty="0">
                <a:latin typeface="Calibri" charset="0"/>
              </a:rPr>
              <a:t>!)</a:t>
            </a:r>
          </a:p>
        </p:txBody>
      </p:sp>
    </p:spTree>
    <p:extLst>
      <p:ext uri="{BB962C8B-B14F-4D97-AF65-F5344CB8AC3E}">
        <p14:creationId xmlns:p14="http://schemas.microsoft.com/office/powerpoint/2010/main" val="330744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2">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482">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4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482">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48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2048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Calibri" charset="0"/>
              </a:rPr>
              <a:t>Examples</a:t>
            </a:r>
          </a:p>
        </p:txBody>
      </p:sp>
      <p:sp>
        <p:nvSpPr>
          <p:cNvPr id="21506" name="Content Placeholder 2"/>
          <p:cNvSpPr>
            <a:spLocks noGrp="1"/>
          </p:cNvSpPr>
          <p:nvPr>
            <p:ph idx="1"/>
          </p:nvPr>
        </p:nvSpPr>
        <p:spPr/>
        <p:txBody>
          <a:bodyPr/>
          <a:lstStyle/>
          <a:p>
            <a:r>
              <a:rPr lang="en-US" dirty="0">
                <a:latin typeface="Calibri" charset="0"/>
              </a:rPr>
              <a:t>Positive Reinforcement:</a:t>
            </a:r>
          </a:p>
          <a:p>
            <a:pPr marL="342900" lvl="1" indent="-342900">
              <a:buFont typeface="Arial" charset="0"/>
              <a:buChar char="•"/>
            </a:pPr>
            <a:r>
              <a:rPr lang="en-US" sz="2400" dirty="0" err="1">
                <a:latin typeface="Calibri" charset="0"/>
                <a:cs typeface="ＭＳ Ｐゴシック" charset="0"/>
              </a:rPr>
              <a:t>Eg</a:t>
            </a:r>
            <a:r>
              <a:rPr lang="en-US" sz="2400" dirty="0">
                <a:latin typeface="Calibri" charset="0"/>
                <a:cs typeface="ＭＳ Ｐゴシック" charset="0"/>
              </a:rPr>
              <a:t>: Cathy blows bubbles after her client appropriately says or signs for </a:t>
            </a:r>
            <a:r>
              <a:rPr lang="ja-JP" altLang="en-US" sz="2400" dirty="0">
                <a:latin typeface="Calibri" charset="0"/>
                <a:cs typeface="ＭＳ Ｐゴシック" charset="0"/>
              </a:rPr>
              <a:t>“</a:t>
            </a:r>
            <a:r>
              <a:rPr lang="en-US" altLang="ja-JP" sz="2400" dirty="0">
                <a:latin typeface="Calibri" charset="0"/>
                <a:cs typeface="ＭＳ Ｐゴシック" charset="0"/>
              </a:rPr>
              <a:t>Bubbles!</a:t>
            </a:r>
            <a:r>
              <a:rPr lang="ja-JP" altLang="en-US" sz="2400" dirty="0">
                <a:latin typeface="Calibri" charset="0"/>
                <a:cs typeface="ＭＳ Ｐゴシック" charset="0"/>
              </a:rPr>
              <a:t>”</a:t>
            </a:r>
            <a:endParaRPr lang="en-US" altLang="ja-JP" sz="2400" dirty="0">
              <a:latin typeface="Calibri" charset="0"/>
              <a:cs typeface="ＭＳ Ｐゴシック" charset="0"/>
            </a:endParaRPr>
          </a:p>
          <a:p>
            <a:r>
              <a:rPr lang="en-US" dirty="0">
                <a:latin typeface="Calibri" charset="0"/>
              </a:rPr>
              <a:t>Negative Reinforcement:</a:t>
            </a:r>
          </a:p>
          <a:p>
            <a:pPr marL="342900" lvl="1" indent="-342900">
              <a:buFont typeface="Arial" charset="0"/>
              <a:buChar char="•"/>
            </a:pPr>
            <a:r>
              <a:rPr lang="en-US" sz="2400" dirty="0" err="1">
                <a:latin typeface="Calibri" charset="0"/>
                <a:cs typeface="ＭＳ Ｐゴシック" charset="0"/>
              </a:rPr>
              <a:t>Eg</a:t>
            </a:r>
            <a:r>
              <a:rPr lang="en-US" sz="2400" dirty="0">
                <a:latin typeface="Calibri" charset="0"/>
                <a:cs typeface="ＭＳ Ｐゴシック" charset="0"/>
              </a:rPr>
              <a:t>: Joe does not like wearing his soccer jersey. He takes it off whenever his mom tries to get him to wear it for his soccer games. Mom notices the jersey has a large tag on the neck, and she removes it. Once tag is removed Joe wears his jersey with no problem to all soccer games. </a:t>
            </a:r>
          </a:p>
          <a:p>
            <a:endParaRPr lang="en-US" dirty="0">
              <a:latin typeface="Calibri" charset="0"/>
            </a:endParaRPr>
          </a:p>
        </p:txBody>
      </p:sp>
    </p:spTree>
    <p:extLst>
      <p:ext uri="{BB962C8B-B14F-4D97-AF65-F5344CB8AC3E}">
        <p14:creationId xmlns:p14="http://schemas.microsoft.com/office/powerpoint/2010/main" val="95806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6">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50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506">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50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p:bldP spid="2150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a:xfrm>
            <a:off x="343231" y="1417638"/>
            <a:ext cx="8229600" cy="727856"/>
          </a:xfrm>
        </p:spPr>
        <p:txBody>
          <a:bodyPr/>
          <a:lstStyle/>
          <a:p>
            <a:r>
              <a:rPr lang="en-US" dirty="0"/>
              <a:t>Cross your arms</a:t>
            </a:r>
          </a:p>
        </p:txBody>
      </p:sp>
      <p:sp>
        <p:nvSpPr>
          <p:cNvPr id="4" name="Content Placeholder 2"/>
          <p:cNvSpPr txBox="1">
            <a:spLocks/>
          </p:cNvSpPr>
          <p:nvPr/>
        </p:nvSpPr>
        <p:spPr>
          <a:xfrm>
            <a:off x="457200" y="3440757"/>
            <a:ext cx="8229600" cy="65685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Process</a:t>
            </a:r>
          </a:p>
        </p:txBody>
      </p:sp>
      <p:sp>
        <p:nvSpPr>
          <p:cNvPr id="5" name="Content Placeholder 2"/>
          <p:cNvSpPr txBox="1">
            <a:spLocks/>
          </p:cNvSpPr>
          <p:nvPr/>
        </p:nvSpPr>
        <p:spPr>
          <a:xfrm>
            <a:off x="457200" y="2458524"/>
            <a:ext cx="8229600" cy="68353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Switch</a:t>
            </a:r>
          </a:p>
        </p:txBody>
      </p:sp>
      <p:sp>
        <p:nvSpPr>
          <p:cNvPr id="6" name="TextBox 5"/>
          <p:cNvSpPr txBox="1"/>
          <p:nvPr/>
        </p:nvSpPr>
        <p:spPr>
          <a:xfrm>
            <a:off x="1107130" y="4737514"/>
            <a:ext cx="6773032" cy="923330"/>
          </a:xfrm>
          <a:prstGeom prst="rect">
            <a:avLst/>
          </a:prstGeom>
          <a:noFill/>
        </p:spPr>
        <p:txBody>
          <a:bodyPr wrap="square" rtlCol="0">
            <a:spAutoFit/>
          </a:bodyPr>
          <a:lstStyle/>
          <a:p>
            <a:r>
              <a:rPr lang="en-US" sz="3600" dirty="0"/>
              <a:t>Now do this for the rest of your life</a:t>
            </a:r>
          </a:p>
          <a:p>
            <a:endParaRPr lang="en-US" dirty="0"/>
          </a:p>
        </p:txBody>
      </p:sp>
    </p:spTree>
    <p:extLst>
      <p:ext uri="{BB962C8B-B14F-4D97-AF65-F5344CB8AC3E}">
        <p14:creationId xmlns:p14="http://schemas.microsoft.com/office/powerpoint/2010/main" val="37831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descr="Positive Reinforcement - The Big Bang Theory">
            <a:hlinkClick r:id="" action="ppaction://media"/>
            <a:extLst>
              <a:ext uri="{FF2B5EF4-FFF2-40B4-BE49-F238E27FC236}">
                <a16:creationId xmlns:a16="http://schemas.microsoft.com/office/drawing/2014/main" id="{2FD97CB3-1D5B-2E4E-A5FE-E01DC34FDB36}"/>
              </a:ext>
            </a:extLst>
          </p:cNvPr>
          <p:cNvPicPr>
            <a:picLocks noRot="1" noChangeAspect="1"/>
          </p:cNvPicPr>
          <p:nvPr>
            <a:videoFile r:link="rId1"/>
          </p:nvPr>
        </p:nvPicPr>
        <p:blipFill>
          <a:blip r:embed="rId4"/>
          <a:stretch>
            <a:fillRect/>
          </a:stretch>
        </p:blipFill>
        <p:spPr>
          <a:xfrm>
            <a:off x="314325" y="214313"/>
            <a:ext cx="8547039" cy="6405624"/>
          </a:xfrm>
          <a:prstGeom prst="rect">
            <a:avLst/>
          </a:prstGeom>
        </p:spPr>
      </p:pic>
    </p:spTree>
    <p:extLst>
      <p:ext uri="{BB962C8B-B14F-4D97-AF65-F5344CB8AC3E}">
        <p14:creationId xmlns:p14="http://schemas.microsoft.com/office/powerpoint/2010/main" val="336185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 Media 4" descr="Negative Reinforcement Example">
            <a:hlinkClick r:id="" action="ppaction://media"/>
            <a:extLst>
              <a:ext uri="{FF2B5EF4-FFF2-40B4-BE49-F238E27FC236}">
                <a16:creationId xmlns:a16="http://schemas.microsoft.com/office/drawing/2014/main" id="{24EE34EF-DA06-5749-A261-9798503E2FDB}"/>
              </a:ext>
            </a:extLst>
          </p:cNvPr>
          <p:cNvPicPr>
            <a:picLocks noRot="1" noChangeAspect="1"/>
          </p:cNvPicPr>
          <p:nvPr>
            <a:videoFile r:link="rId1"/>
          </p:nvPr>
        </p:nvPicPr>
        <p:blipFill>
          <a:blip r:embed="rId3"/>
          <a:stretch>
            <a:fillRect/>
          </a:stretch>
        </p:blipFill>
        <p:spPr>
          <a:xfrm>
            <a:off x="244507" y="227355"/>
            <a:ext cx="8599456" cy="6444908"/>
          </a:xfrm>
          <a:prstGeom prst="rect">
            <a:avLst/>
          </a:prstGeom>
        </p:spPr>
      </p:pic>
    </p:spTree>
    <p:extLst>
      <p:ext uri="{BB962C8B-B14F-4D97-AF65-F5344CB8AC3E}">
        <p14:creationId xmlns:p14="http://schemas.microsoft.com/office/powerpoint/2010/main" val="184820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dirty="0">
                <a:latin typeface="Calibri" charset="0"/>
              </a:rPr>
              <a:t>REINFORCEMENT GUIDELINES</a:t>
            </a:r>
          </a:p>
        </p:txBody>
      </p:sp>
      <p:sp>
        <p:nvSpPr>
          <p:cNvPr id="22530" name="Content Placeholder 2"/>
          <p:cNvSpPr>
            <a:spLocks noGrp="1"/>
          </p:cNvSpPr>
          <p:nvPr>
            <p:ph idx="1"/>
          </p:nvPr>
        </p:nvSpPr>
        <p:spPr>
          <a:xfrm>
            <a:off x="162813" y="1295400"/>
            <a:ext cx="8686800" cy="5562600"/>
          </a:xfrm>
        </p:spPr>
        <p:txBody>
          <a:bodyPr>
            <a:normAutofit/>
          </a:bodyPr>
          <a:lstStyle/>
          <a:p>
            <a:r>
              <a:rPr lang="en-US" sz="2400" dirty="0">
                <a:latin typeface="Calibri" charset="0"/>
              </a:rPr>
              <a:t>Ensure that you have a variety of </a:t>
            </a:r>
            <a:r>
              <a:rPr lang="en-US" sz="2400" dirty="0" err="1">
                <a:latin typeface="Calibri" charset="0"/>
              </a:rPr>
              <a:t>reinforcers</a:t>
            </a:r>
            <a:endParaRPr lang="en-US" sz="2400" dirty="0">
              <a:latin typeface="Calibri" charset="0"/>
            </a:endParaRPr>
          </a:p>
          <a:p>
            <a:r>
              <a:rPr lang="en-US" sz="2400" dirty="0">
                <a:latin typeface="Calibri" charset="0"/>
              </a:rPr>
              <a:t>Make contingent (earned) &amp; also give’ freebies’!</a:t>
            </a:r>
          </a:p>
          <a:p>
            <a:r>
              <a:rPr lang="en-US" sz="2400" dirty="0">
                <a:latin typeface="Calibri" charset="0"/>
              </a:rPr>
              <a:t>Might lose value over time</a:t>
            </a:r>
          </a:p>
          <a:p>
            <a:r>
              <a:rPr lang="en-US" sz="2400" dirty="0">
                <a:latin typeface="Calibri" charset="0"/>
              </a:rPr>
              <a:t>Pair tangibles with social reinforcement (praise)</a:t>
            </a:r>
          </a:p>
          <a:p>
            <a:pPr>
              <a:lnSpc>
                <a:spcPct val="80000"/>
              </a:lnSpc>
              <a:buFont typeface="Wingdings 2" charset="0"/>
              <a:buChar char=""/>
            </a:pPr>
            <a:r>
              <a:rPr lang="en-US" sz="2400" dirty="0">
                <a:latin typeface="Calibri" charset="0"/>
              </a:rPr>
              <a:t>What you deliver- make sure it is actually desired by the child</a:t>
            </a:r>
          </a:p>
          <a:p>
            <a:pPr>
              <a:lnSpc>
                <a:spcPct val="80000"/>
              </a:lnSpc>
              <a:buFont typeface="Wingdings 2" charset="0"/>
              <a:buChar char=""/>
            </a:pPr>
            <a:r>
              <a:rPr lang="en-US" sz="2400" dirty="0">
                <a:latin typeface="Calibri" charset="0"/>
              </a:rPr>
              <a:t>When you deliver- Immediate – develop relationship between behavior and </a:t>
            </a:r>
            <a:r>
              <a:rPr lang="en-US" sz="2400" dirty="0" err="1">
                <a:latin typeface="Calibri" charset="0"/>
              </a:rPr>
              <a:t>reinforcer</a:t>
            </a:r>
            <a:r>
              <a:rPr lang="en-US" sz="2400" dirty="0">
                <a:latin typeface="Calibri" charset="0"/>
              </a:rPr>
              <a:t> (should be delivered within 3 sec of the desired behavior)</a:t>
            </a:r>
          </a:p>
          <a:p>
            <a:pPr>
              <a:lnSpc>
                <a:spcPct val="80000"/>
              </a:lnSpc>
              <a:buFont typeface="Wingdings 2" charset="0"/>
              <a:buChar char=""/>
            </a:pPr>
            <a:r>
              <a:rPr lang="en-US" sz="2400" dirty="0">
                <a:latin typeface="Calibri" charset="0"/>
              </a:rPr>
              <a:t>How often you deliver – </a:t>
            </a:r>
            <a:r>
              <a:rPr lang="en-US" sz="2400" i="1" dirty="0">
                <a:latin typeface="Calibri" charset="0"/>
              </a:rPr>
              <a:t>schedule or rate</a:t>
            </a:r>
          </a:p>
          <a:p>
            <a:pPr>
              <a:lnSpc>
                <a:spcPct val="80000"/>
              </a:lnSpc>
              <a:buFont typeface="Wingdings 2" charset="0"/>
              <a:buChar char=""/>
            </a:pPr>
            <a:r>
              <a:rPr lang="en-US" sz="2400" dirty="0">
                <a:latin typeface="Calibri" charset="0"/>
              </a:rPr>
              <a:t>Amount that you deliver – </a:t>
            </a:r>
            <a:r>
              <a:rPr lang="en-US" sz="2400" i="1" dirty="0">
                <a:latin typeface="Calibri" charset="0"/>
              </a:rPr>
              <a:t>magnitude</a:t>
            </a:r>
          </a:p>
          <a:p>
            <a:pPr lvl="2">
              <a:lnSpc>
                <a:spcPct val="80000"/>
              </a:lnSpc>
              <a:buClr>
                <a:srgbClr val="0C61AE"/>
              </a:buClr>
              <a:buFont typeface="Wingdings 2" charset="0"/>
              <a:buChar char=""/>
            </a:pPr>
            <a:r>
              <a:rPr lang="en-US" dirty="0">
                <a:latin typeface="Calibri" charset="0"/>
                <a:cs typeface="ＭＳ Ｐゴシック" charset="0"/>
              </a:rPr>
              <a:t>Differential reinforcement (vary when you deliver) </a:t>
            </a:r>
          </a:p>
          <a:p>
            <a:pPr lvl="2">
              <a:lnSpc>
                <a:spcPct val="80000"/>
              </a:lnSpc>
              <a:buClr>
                <a:srgbClr val="0C61AE"/>
              </a:buClr>
              <a:buFont typeface="Wingdings 2" charset="0"/>
              <a:buChar char=""/>
            </a:pPr>
            <a:r>
              <a:rPr lang="en-US" dirty="0">
                <a:latin typeface="Calibri" charset="0"/>
                <a:cs typeface="ＭＳ Ｐゴシック" charset="0"/>
              </a:rPr>
              <a:t>New tasks (or) more difficult tasks should result in better reinforcement </a:t>
            </a:r>
          </a:p>
          <a:p>
            <a:pPr>
              <a:lnSpc>
                <a:spcPct val="80000"/>
              </a:lnSpc>
              <a:buFont typeface="Wingdings 2" charset="0"/>
              <a:buChar char=""/>
            </a:pPr>
            <a:r>
              <a:rPr lang="en-US" sz="2400" dirty="0">
                <a:latin typeface="Calibri" charset="0"/>
              </a:rPr>
              <a:t>Do Not reinforce for completion only. </a:t>
            </a:r>
          </a:p>
        </p:txBody>
      </p:sp>
    </p:spTree>
    <p:extLst>
      <p:ext uri="{BB962C8B-B14F-4D97-AF65-F5344CB8AC3E}">
        <p14:creationId xmlns:p14="http://schemas.microsoft.com/office/powerpoint/2010/main" val="3900117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0">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530">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30">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530">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530">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530">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530">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530">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530">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253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454025"/>
            <a:ext cx="8229600" cy="1143000"/>
          </a:xfrm>
        </p:spPr>
        <p:txBody>
          <a:bodyPr/>
          <a:lstStyle/>
          <a:p>
            <a:r>
              <a:rPr lang="en-US" dirty="0">
                <a:latin typeface="Calibri" charset="0"/>
              </a:rPr>
              <a:t>What is Punishment?</a:t>
            </a:r>
          </a:p>
        </p:txBody>
      </p:sp>
      <p:sp>
        <p:nvSpPr>
          <p:cNvPr id="23554" name="Content Placeholder 2"/>
          <p:cNvSpPr>
            <a:spLocks noGrp="1"/>
          </p:cNvSpPr>
          <p:nvPr>
            <p:ph idx="1"/>
          </p:nvPr>
        </p:nvSpPr>
        <p:spPr>
          <a:xfrm>
            <a:off x="457200" y="1600200"/>
            <a:ext cx="8229600" cy="4876800"/>
          </a:xfrm>
        </p:spPr>
        <p:txBody>
          <a:bodyPr/>
          <a:lstStyle/>
          <a:p>
            <a:r>
              <a:rPr lang="en-US" sz="2400" dirty="0">
                <a:latin typeface="Calibri" charset="0"/>
              </a:rPr>
              <a:t>Positive Punishment</a:t>
            </a:r>
          </a:p>
          <a:p>
            <a:pPr lvl="1"/>
            <a:r>
              <a:rPr lang="en-US" sz="2400" dirty="0">
                <a:latin typeface="Calibri" charset="0"/>
              </a:rPr>
              <a:t>A stimulus that immediately follows a behavior, which decreases the future probability of that behavior occurring in the future (e.g., a reprimand,  touching something hot and feeling pain)</a:t>
            </a:r>
          </a:p>
          <a:p>
            <a:r>
              <a:rPr lang="en-US" sz="2400" dirty="0">
                <a:latin typeface="Calibri" charset="0"/>
              </a:rPr>
              <a:t>Negative Punishment</a:t>
            </a:r>
          </a:p>
          <a:p>
            <a:pPr lvl="1"/>
            <a:r>
              <a:rPr lang="en-US" sz="2400" dirty="0">
                <a:latin typeface="Calibri" charset="0"/>
              </a:rPr>
              <a:t>A stimulus that is immediately removed following a behavior, which decreases the probability of that behavior occurring in the future (e.g., taking away computer time)</a:t>
            </a:r>
          </a:p>
          <a:p>
            <a:pPr lvl="1"/>
            <a:endParaRPr lang="en-US" sz="2400" dirty="0">
              <a:latin typeface="Calibri" charset="0"/>
            </a:endParaRPr>
          </a:p>
          <a:p>
            <a:pPr algn="ctr">
              <a:buFont typeface="Arial" charset="0"/>
              <a:buNone/>
            </a:pPr>
            <a:r>
              <a:rPr lang="en-US" sz="2400" i="1" dirty="0">
                <a:latin typeface="Calibri" charset="0"/>
              </a:rPr>
              <a:t>Punishment always decreases the rate of the behavior. If the behavior is not decreasing, you are not providing punishment</a:t>
            </a:r>
          </a:p>
          <a:p>
            <a:endParaRPr lang="en-US" dirty="0">
              <a:latin typeface="Calibri" charset="0"/>
            </a:endParaRPr>
          </a:p>
        </p:txBody>
      </p:sp>
    </p:spTree>
    <p:extLst>
      <p:ext uri="{BB962C8B-B14F-4D97-AF65-F5344CB8AC3E}">
        <p14:creationId xmlns:p14="http://schemas.microsoft.com/office/powerpoint/2010/main" val="358527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55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554">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55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p:bldP spid="2355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dirty="0">
                <a:latin typeface="Calibri" charset="0"/>
              </a:rPr>
              <a:t>PROBLEM BEHAVIORS</a:t>
            </a:r>
          </a:p>
        </p:txBody>
      </p:sp>
      <p:sp>
        <p:nvSpPr>
          <p:cNvPr id="39938" name="Content Placeholder 2"/>
          <p:cNvSpPr>
            <a:spLocks noGrp="1"/>
          </p:cNvSpPr>
          <p:nvPr>
            <p:ph idx="1"/>
          </p:nvPr>
        </p:nvSpPr>
        <p:spPr/>
        <p:txBody>
          <a:bodyPr>
            <a:normAutofit fontScale="92500" lnSpcReduction="10000"/>
          </a:bodyPr>
          <a:lstStyle/>
          <a:p>
            <a:pPr eaLnBrk="1" hangingPunct="1"/>
            <a:r>
              <a:rPr lang="en-US" dirty="0">
                <a:latin typeface="Calibri" charset="0"/>
              </a:rPr>
              <a:t>Punishment procedures are used to decrease problem behaviors</a:t>
            </a:r>
          </a:p>
          <a:p>
            <a:pPr eaLnBrk="1" hangingPunct="1"/>
            <a:r>
              <a:rPr lang="en-US" dirty="0">
                <a:latin typeface="Calibri" charset="0"/>
              </a:rPr>
              <a:t>The term </a:t>
            </a:r>
            <a:r>
              <a:rPr lang="ja-JP" altLang="en-US" dirty="0">
                <a:latin typeface="Calibri" charset="0"/>
              </a:rPr>
              <a:t>‘</a:t>
            </a:r>
            <a:r>
              <a:rPr lang="en-US" altLang="ja-JP" dirty="0">
                <a:latin typeface="Calibri" charset="0"/>
              </a:rPr>
              <a:t>punishment</a:t>
            </a:r>
            <a:r>
              <a:rPr lang="ja-JP" altLang="en-US" dirty="0">
                <a:latin typeface="Calibri" charset="0"/>
              </a:rPr>
              <a:t>’</a:t>
            </a:r>
            <a:r>
              <a:rPr lang="en-US" altLang="ja-JP" dirty="0">
                <a:latin typeface="Calibri" charset="0"/>
              </a:rPr>
              <a:t> is not what you think it is </a:t>
            </a:r>
            <a:r>
              <a:rPr lang="en-US" altLang="ja-JP" dirty="0" err="1">
                <a:latin typeface="Calibri" charset="0"/>
              </a:rPr>
              <a:t>ie</a:t>
            </a:r>
            <a:r>
              <a:rPr lang="en-US" altLang="ja-JP" dirty="0">
                <a:latin typeface="Calibri" charset="0"/>
              </a:rPr>
              <a:t>: spanking, timeout</a:t>
            </a:r>
          </a:p>
          <a:p>
            <a:pPr eaLnBrk="1" hangingPunct="1"/>
            <a:r>
              <a:rPr lang="en-US" dirty="0">
                <a:latin typeface="Calibri" charset="0"/>
              </a:rPr>
              <a:t>A </a:t>
            </a:r>
            <a:r>
              <a:rPr lang="ja-JP" altLang="en-US" dirty="0">
                <a:latin typeface="Calibri" charset="0"/>
              </a:rPr>
              <a:t>‘</a:t>
            </a:r>
            <a:r>
              <a:rPr lang="en-US" altLang="ja-JP" dirty="0">
                <a:latin typeface="Calibri" charset="0"/>
              </a:rPr>
              <a:t>punisher</a:t>
            </a:r>
            <a:r>
              <a:rPr lang="ja-JP" altLang="en-US" dirty="0">
                <a:latin typeface="Calibri" charset="0"/>
              </a:rPr>
              <a:t>’</a:t>
            </a:r>
            <a:r>
              <a:rPr lang="en-US" altLang="ja-JP" dirty="0">
                <a:latin typeface="Calibri" charset="0"/>
              </a:rPr>
              <a:t> is anything that aids in decreasing a behavior. So, if </a:t>
            </a:r>
            <a:r>
              <a:rPr lang="ja-JP" altLang="en-US" dirty="0">
                <a:latin typeface="Calibri" charset="0"/>
              </a:rPr>
              <a:t>‘</a:t>
            </a:r>
            <a:r>
              <a:rPr lang="en-US" altLang="ja-JP" dirty="0">
                <a:latin typeface="Calibri" charset="0"/>
              </a:rPr>
              <a:t>time out</a:t>
            </a:r>
            <a:r>
              <a:rPr lang="ja-JP" altLang="en-US" dirty="0">
                <a:latin typeface="Calibri" charset="0"/>
              </a:rPr>
              <a:t>’</a:t>
            </a:r>
            <a:r>
              <a:rPr lang="en-US" altLang="ja-JP" dirty="0">
                <a:latin typeface="Calibri" charset="0"/>
              </a:rPr>
              <a:t> is used when a child hits, but the child continues to hit on a regular basis, then </a:t>
            </a:r>
            <a:r>
              <a:rPr lang="ja-JP" altLang="en-US" dirty="0">
                <a:latin typeface="Calibri" charset="0"/>
              </a:rPr>
              <a:t>‘</a:t>
            </a:r>
            <a:r>
              <a:rPr lang="en-US" altLang="ja-JP" dirty="0">
                <a:latin typeface="Calibri" charset="0"/>
              </a:rPr>
              <a:t>time out</a:t>
            </a:r>
            <a:r>
              <a:rPr lang="ja-JP" altLang="en-US" dirty="0">
                <a:latin typeface="Calibri" charset="0"/>
              </a:rPr>
              <a:t>’</a:t>
            </a:r>
            <a:r>
              <a:rPr lang="en-US" altLang="ja-JP" dirty="0">
                <a:latin typeface="Calibri" charset="0"/>
              </a:rPr>
              <a:t> would not be considered a punisher since the problem behavior is not decreasing. </a:t>
            </a:r>
            <a:endParaRPr lang="en-US" dirty="0">
              <a:latin typeface="Calibri" charset="0"/>
            </a:endParaRPr>
          </a:p>
        </p:txBody>
      </p:sp>
    </p:spTree>
    <p:extLst>
      <p:ext uri="{BB962C8B-B14F-4D97-AF65-F5344CB8AC3E}">
        <p14:creationId xmlns:p14="http://schemas.microsoft.com/office/powerpoint/2010/main" val="193508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3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 grpId="0"/>
      <p:bldP spid="39938"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2364"/>
            <a:ext cx="8938448" cy="4247317"/>
          </a:xfrm>
          <a:prstGeom prst="rect">
            <a:avLst/>
          </a:prstGeom>
        </p:spPr>
        <p:txBody>
          <a:bodyPr wrap="square">
            <a:spAutoFit/>
          </a:bodyPr>
          <a:lstStyle/>
          <a:p>
            <a:r>
              <a:rPr lang="en-US" sz="2800" dirty="0"/>
              <a:t>How are my child’s needs being met?</a:t>
            </a:r>
          </a:p>
          <a:p>
            <a:r>
              <a:rPr lang="en-US" sz="2800" dirty="0"/>
              <a:t> </a:t>
            </a:r>
          </a:p>
          <a:p>
            <a:r>
              <a:rPr lang="en-US" sz="2800" dirty="0"/>
              <a:t>#1 Social Attention: My child gets his social attention needs met by: ____________________________________________________________________________________________________________________________________________________________________________________________________________________________________</a:t>
            </a:r>
          </a:p>
          <a:p>
            <a:r>
              <a:rPr lang="en-US" dirty="0"/>
              <a:t> </a:t>
            </a:r>
          </a:p>
        </p:txBody>
      </p:sp>
    </p:spTree>
    <p:extLst>
      <p:ext uri="{BB962C8B-B14F-4D97-AF65-F5344CB8AC3E}">
        <p14:creationId xmlns:p14="http://schemas.microsoft.com/office/powerpoint/2010/main" val="21639693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2364"/>
            <a:ext cx="8938448" cy="4247317"/>
          </a:xfrm>
          <a:prstGeom prst="rect">
            <a:avLst/>
          </a:prstGeom>
        </p:spPr>
        <p:txBody>
          <a:bodyPr wrap="square">
            <a:spAutoFit/>
          </a:bodyPr>
          <a:lstStyle/>
          <a:p>
            <a:r>
              <a:rPr lang="en-US" sz="2800" dirty="0"/>
              <a:t>How do I want my child’s needs to be met?</a:t>
            </a:r>
          </a:p>
          <a:p>
            <a:endParaRPr lang="en-US" sz="2800" dirty="0"/>
          </a:p>
          <a:p>
            <a:r>
              <a:rPr lang="en-US" sz="2800" dirty="0"/>
              <a:t>#1 Social Attention: I want my child to get his social attention needs met by: ____________________________________________________________________________________________________________________________________________________________________________________________________________________________________</a:t>
            </a:r>
          </a:p>
          <a:p>
            <a:r>
              <a:rPr lang="en-US" dirty="0"/>
              <a:t> </a:t>
            </a:r>
          </a:p>
        </p:txBody>
      </p:sp>
    </p:spTree>
    <p:extLst>
      <p:ext uri="{BB962C8B-B14F-4D97-AF65-F5344CB8AC3E}">
        <p14:creationId xmlns:p14="http://schemas.microsoft.com/office/powerpoint/2010/main" val="20855236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2364"/>
            <a:ext cx="8938448" cy="3816430"/>
          </a:xfrm>
          <a:prstGeom prst="rect">
            <a:avLst/>
          </a:prstGeom>
        </p:spPr>
        <p:txBody>
          <a:bodyPr wrap="square">
            <a:spAutoFit/>
          </a:bodyPr>
          <a:lstStyle/>
          <a:p>
            <a:r>
              <a:rPr lang="en-US" sz="2800" dirty="0"/>
              <a:t>How are my child’s needs being met?</a:t>
            </a:r>
          </a:p>
          <a:p>
            <a:endParaRPr lang="en-US" sz="2800" dirty="0"/>
          </a:p>
          <a:p>
            <a:r>
              <a:rPr lang="en-US" sz="2800" dirty="0"/>
              <a:t>#2 Tangibles or Activities: My child gets access to items/food &amp; activities by: ____________________________________________________________________________________________________________________________________________________________________________________________________</a:t>
            </a:r>
          </a:p>
          <a:p>
            <a:r>
              <a:rPr lang="en-US" dirty="0"/>
              <a:t> </a:t>
            </a:r>
          </a:p>
        </p:txBody>
      </p:sp>
    </p:spTree>
    <p:extLst>
      <p:ext uri="{BB962C8B-B14F-4D97-AF65-F5344CB8AC3E}">
        <p14:creationId xmlns:p14="http://schemas.microsoft.com/office/powerpoint/2010/main" val="36208114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2364"/>
            <a:ext cx="8938448" cy="4247317"/>
          </a:xfrm>
          <a:prstGeom prst="rect">
            <a:avLst/>
          </a:prstGeom>
        </p:spPr>
        <p:txBody>
          <a:bodyPr wrap="square">
            <a:spAutoFit/>
          </a:bodyPr>
          <a:lstStyle/>
          <a:p>
            <a:r>
              <a:rPr lang="en-US" sz="2800" dirty="0"/>
              <a:t>How do I want my child’s needs to be met?</a:t>
            </a:r>
          </a:p>
          <a:p>
            <a:endParaRPr lang="en-US" sz="2800" dirty="0"/>
          </a:p>
          <a:p>
            <a:r>
              <a:rPr lang="en-US" sz="2800" dirty="0"/>
              <a:t>#2 Tangibles or Activities: I want my child to get access to items/food &amp; activities by: ____________________________________________________________________________________________________________________________________________________________________________________________________________________________________</a:t>
            </a:r>
          </a:p>
          <a:p>
            <a:r>
              <a:rPr lang="en-US" dirty="0"/>
              <a:t> </a:t>
            </a:r>
          </a:p>
        </p:txBody>
      </p:sp>
    </p:spTree>
    <p:extLst>
      <p:ext uri="{BB962C8B-B14F-4D97-AF65-F5344CB8AC3E}">
        <p14:creationId xmlns:p14="http://schemas.microsoft.com/office/powerpoint/2010/main" val="3108811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2364"/>
            <a:ext cx="8938448" cy="3816430"/>
          </a:xfrm>
          <a:prstGeom prst="rect">
            <a:avLst/>
          </a:prstGeom>
        </p:spPr>
        <p:txBody>
          <a:bodyPr wrap="square">
            <a:spAutoFit/>
          </a:bodyPr>
          <a:lstStyle/>
          <a:p>
            <a:r>
              <a:rPr lang="en-US" sz="2800" dirty="0"/>
              <a:t>How are my child’s needs being met?</a:t>
            </a:r>
          </a:p>
          <a:p>
            <a:endParaRPr lang="en-US" sz="2800" dirty="0"/>
          </a:p>
          <a:p>
            <a:r>
              <a:rPr lang="en-US" sz="2800" dirty="0"/>
              <a:t>#3 Escape or Avoidance: My child avoids and gets away from things he doesn’t like by: ____________________________________________________________________________________________________________________________________________________________________________________________________</a:t>
            </a:r>
          </a:p>
          <a:p>
            <a:r>
              <a:rPr lang="en-US" dirty="0"/>
              <a:t> </a:t>
            </a:r>
          </a:p>
        </p:txBody>
      </p:sp>
    </p:spTree>
    <p:extLst>
      <p:ext uri="{BB962C8B-B14F-4D97-AF65-F5344CB8AC3E}">
        <p14:creationId xmlns:p14="http://schemas.microsoft.com/office/powerpoint/2010/main" val="469144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Behaviors</a:t>
            </a:r>
          </a:p>
        </p:txBody>
      </p:sp>
      <p:sp>
        <p:nvSpPr>
          <p:cNvPr id="3" name="Content Placeholder 2"/>
          <p:cNvSpPr>
            <a:spLocks noGrp="1"/>
          </p:cNvSpPr>
          <p:nvPr>
            <p:ph idx="1"/>
          </p:nvPr>
        </p:nvSpPr>
        <p:spPr>
          <a:xfrm>
            <a:off x="457200" y="1600201"/>
            <a:ext cx="8229600" cy="1118580"/>
          </a:xfrm>
        </p:spPr>
        <p:txBody>
          <a:bodyPr>
            <a:normAutofit fontScale="25000" lnSpcReduction="20000"/>
          </a:bodyPr>
          <a:lstStyle/>
          <a:p>
            <a:r>
              <a:rPr lang="en-US" sz="9600" dirty="0"/>
              <a:t>What comes to mind when you hear the term “behavior?” </a:t>
            </a:r>
          </a:p>
          <a:p>
            <a:r>
              <a:rPr lang="en-US" sz="9600" dirty="0"/>
              <a:t>Think of some behaviors</a:t>
            </a:r>
          </a:p>
          <a:p>
            <a:r>
              <a:rPr lang="en-US" sz="9600" dirty="0"/>
              <a:t>What defines a “positive” behavior?</a:t>
            </a:r>
          </a:p>
          <a:p>
            <a:r>
              <a:rPr lang="en-US" sz="9600" dirty="0"/>
              <a:t>What defines a “maladaptive” behavior?</a:t>
            </a:r>
          </a:p>
          <a:p>
            <a:pPr marL="0" indent="0">
              <a:buNone/>
            </a:pPr>
            <a:endParaRPr lang="en-US" sz="9600" dirty="0"/>
          </a:p>
          <a:p>
            <a:pPr>
              <a:buFont typeface="Wingdings" pitchFamily="2" charset="2"/>
              <a:buChar char="Ø"/>
            </a:pPr>
            <a:r>
              <a:rPr lang="en-US" sz="9600" dirty="0"/>
              <a:t>Environmental Factors</a:t>
            </a:r>
          </a:p>
          <a:p>
            <a:pPr>
              <a:buFont typeface="Wingdings" pitchFamily="2" charset="2"/>
              <a:buChar char="Ø"/>
            </a:pPr>
            <a:r>
              <a:rPr lang="en-US" sz="9600" dirty="0"/>
              <a:t>Individual Learner Capabilities</a:t>
            </a:r>
          </a:p>
          <a:p>
            <a:pPr>
              <a:buFont typeface="Wingdings" pitchFamily="2" charset="2"/>
              <a:buChar char="Ø"/>
            </a:pPr>
            <a:r>
              <a:rPr lang="en-US" sz="9600" dirty="0"/>
              <a:t>Social Appropriateness</a:t>
            </a:r>
          </a:p>
          <a:p>
            <a:pPr>
              <a:buFont typeface="Wingdings" pitchFamily="2" charset="2"/>
              <a:buChar char="Ø"/>
            </a:pPr>
            <a:endParaRPr lang="en-US" sz="9600" dirty="0"/>
          </a:p>
          <a:p>
            <a:pPr marL="0" indent="0">
              <a:buNone/>
            </a:pPr>
            <a:endParaRPr lang="en-US" sz="9600" dirty="0"/>
          </a:p>
          <a:p>
            <a:pPr>
              <a:buFont typeface="Wingdings" pitchFamily="2" charset="2"/>
              <a:buChar char="Ø"/>
            </a:pPr>
            <a:endParaRPr lang="en-US" dirty="0"/>
          </a:p>
          <a:p>
            <a:endParaRPr lang="en-US" dirty="0"/>
          </a:p>
          <a:p>
            <a:endParaRPr lang="en-US" dirty="0"/>
          </a:p>
        </p:txBody>
      </p:sp>
      <p:sp>
        <p:nvSpPr>
          <p:cNvPr id="4" name="Content Placeholder 2"/>
          <p:cNvSpPr txBox="1">
            <a:spLocks/>
          </p:cNvSpPr>
          <p:nvPr/>
        </p:nvSpPr>
        <p:spPr>
          <a:xfrm>
            <a:off x="332817" y="4665785"/>
            <a:ext cx="8229600" cy="1629102"/>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Applied Behavior Analysis: </a:t>
            </a:r>
            <a:r>
              <a:rPr lang="en-US" dirty="0"/>
              <a:t>Behavior analysis is the science of behavior, with a history extending back to the early 20th century. Its underlying philosophy is behaviorism, which is based upon the premise that attempting to improve the human condition through behavior change (e.g., education, behavioral health treatment) will be most effective if behavior itself is the primary focus. (Behavior Analyst Certification Board)</a:t>
            </a:r>
          </a:p>
          <a:p>
            <a:endParaRPr lang="en-US" dirty="0"/>
          </a:p>
          <a:p>
            <a:endParaRPr lang="en-US" dirty="0"/>
          </a:p>
        </p:txBody>
      </p:sp>
    </p:spTree>
    <p:extLst>
      <p:ext uri="{BB962C8B-B14F-4D97-AF65-F5344CB8AC3E}">
        <p14:creationId xmlns:p14="http://schemas.microsoft.com/office/powerpoint/2010/main" val="188017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2364"/>
            <a:ext cx="8938448" cy="4247317"/>
          </a:xfrm>
          <a:prstGeom prst="rect">
            <a:avLst/>
          </a:prstGeom>
        </p:spPr>
        <p:txBody>
          <a:bodyPr wrap="square">
            <a:spAutoFit/>
          </a:bodyPr>
          <a:lstStyle/>
          <a:p>
            <a:r>
              <a:rPr lang="en-US" sz="2800" dirty="0"/>
              <a:t>How do I want my child’s needs to be met?</a:t>
            </a:r>
          </a:p>
          <a:p>
            <a:endParaRPr lang="en-US" sz="2800" dirty="0"/>
          </a:p>
          <a:p>
            <a:r>
              <a:rPr lang="en-US" sz="2800" dirty="0"/>
              <a:t>#3 Escape or Avoidance: I want my child to avoid and get away from things he doesn’t like by: ____________________________________________________________________________________________________________________________________________________________________________________________________________________________________</a:t>
            </a:r>
          </a:p>
          <a:p>
            <a:r>
              <a:rPr lang="en-US" dirty="0"/>
              <a:t> </a:t>
            </a:r>
          </a:p>
        </p:txBody>
      </p:sp>
    </p:spTree>
    <p:extLst>
      <p:ext uri="{BB962C8B-B14F-4D97-AF65-F5344CB8AC3E}">
        <p14:creationId xmlns:p14="http://schemas.microsoft.com/office/powerpoint/2010/main" val="3108811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2364"/>
            <a:ext cx="8938448" cy="3816430"/>
          </a:xfrm>
          <a:prstGeom prst="rect">
            <a:avLst/>
          </a:prstGeom>
        </p:spPr>
        <p:txBody>
          <a:bodyPr wrap="square">
            <a:spAutoFit/>
          </a:bodyPr>
          <a:lstStyle/>
          <a:p>
            <a:r>
              <a:rPr lang="en-US" sz="2800" dirty="0"/>
              <a:t>How are my child’s needs being met?</a:t>
            </a:r>
          </a:p>
          <a:p>
            <a:endParaRPr lang="en-US" sz="2800" dirty="0"/>
          </a:p>
          <a:p>
            <a:r>
              <a:rPr lang="en-US" sz="2800" dirty="0"/>
              <a:t>#4 Sensory Stimulation: My child meets his need for pleasing sensory stimulation by: ____________________________________________________________________________________________________________________________________________________________________________________________________</a:t>
            </a:r>
          </a:p>
          <a:p>
            <a:r>
              <a:rPr lang="en-US" dirty="0"/>
              <a:t> </a:t>
            </a:r>
          </a:p>
        </p:txBody>
      </p:sp>
    </p:spTree>
    <p:extLst>
      <p:ext uri="{BB962C8B-B14F-4D97-AF65-F5344CB8AC3E}">
        <p14:creationId xmlns:p14="http://schemas.microsoft.com/office/powerpoint/2010/main" val="4691448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2364"/>
            <a:ext cx="8938448" cy="4247317"/>
          </a:xfrm>
          <a:prstGeom prst="rect">
            <a:avLst/>
          </a:prstGeom>
        </p:spPr>
        <p:txBody>
          <a:bodyPr wrap="square">
            <a:spAutoFit/>
          </a:bodyPr>
          <a:lstStyle/>
          <a:p>
            <a:r>
              <a:rPr lang="en-US" sz="2800" dirty="0"/>
              <a:t>How do I want my child’s needs to be met?</a:t>
            </a:r>
          </a:p>
          <a:p>
            <a:endParaRPr lang="en-US" sz="2800" dirty="0"/>
          </a:p>
          <a:p>
            <a:r>
              <a:rPr lang="en-US" sz="2800" dirty="0"/>
              <a:t>#4 Sensory Stimulation: I want my child to meet his need for pleasing sensory stimulation by: ____________________________________________________________________________________________________________________________________________________________________________________________________________________________________</a:t>
            </a:r>
          </a:p>
          <a:p>
            <a:r>
              <a:rPr lang="en-US" dirty="0"/>
              <a:t> </a:t>
            </a:r>
          </a:p>
        </p:txBody>
      </p:sp>
    </p:spTree>
    <p:extLst>
      <p:ext uri="{BB962C8B-B14F-4D97-AF65-F5344CB8AC3E}">
        <p14:creationId xmlns:p14="http://schemas.microsoft.com/office/powerpoint/2010/main" val="3108811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p:txBody>
          <a:bodyPr>
            <a:normAutofit lnSpcReduction="10000"/>
          </a:bodyPr>
          <a:lstStyle/>
          <a:p>
            <a:r>
              <a:rPr lang="en-US" dirty="0"/>
              <a:t>Take a piece of black paper</a:t>
            </a:r>
          </a:p>
          <a:p>
            <a:r>
              <a:rPr lang="en-US" dirty="0"/>
              <a:t>Take a pencil</a:t>
            </a:r>
          </a:p>
          <a:p>
            <a:r>
              <a:rPr lang="en-US" dirty="0"/>
              <a:t>Think of the times your child has done something that was inappropriate, aggravating, frustrating, etc. For each instance you think of, poke the paper with your pencil.</a:t>
            </a:r>
          </a:p>
          <a:p>
            <a:r>
              <a:rPr lang="en-US" dirty="0"/>
              <a:t>When you are done, hold your paper up to the light.</a:t>
            </a:r>
          </a:p>
          <a:p>
            <a:r>
              <a:rPr lang="en-US" dirty="0"/>
              <a:t>What do you see? </a:t>
            </a:r>
          </a:p>
        </p:txBody>
      </p:sp>
    </p:spTree>
    <p:extLst>
      <p:ext uri="{BB962C8B-B14F-4D97-AF65-F5344CB8AC3E}">
        <p14:creationId xmlns:p14="http://schemas.microsoft.com/office/powerpoint/2010/main" val="231585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t>
            </a:r>
          </a:p>
        </p:txBody>
      </p:sp>
      <p:sp>
        <p:nvSpPr>
          <p:cNvPr id="3" name="Content Placeholder 2"/>
          <p:cNvSpPr>
            <a:spLocks noGrp="1"/>
          </p:cNvSpPr>
          <p:nvPr>
            <p:ph idx="1"/>
          </p:nvPr>
        </p:nvSpPr>
        <p:spPr>
          <a:xfrm>
            <a:off x="457200" y="1258318"/>
            <a:ext cx="8229600" cy="695296"/>
          </a:xfrm>
        </p:spPr>
        <p:txBody>
          <a:bodyPr>
            <a:normAutofit fontScale="85000" lnSpcReduction="20000"/>
          </a:bodyPr>
          <a:lstStyle/>
          <a:p>
            <a:pPr marL="457200" lvl="1" indent="0">
              <a:buNone/>
            </a:pPr>
            <a:r>
              <a:rPr lang="en-US" b="1" dirty="0"/>
              <a:t>Behavior:</a:t>
            </a:r>
            <a:r>
              <a:rPr lang="en-US" dirty="0"/>
              <a:t> The activity of living organisms in relationship to the organisms’ environment.</a:t>
            </a:r>
          </a:p>
        </p:txBody>
      </p:sp>
      <p:sp>
        <p:nvSpPr>
          <p:cNvPr id="4" name="Content Placeholder 2"/>
          <p:cNvSpPr txBox="1">
            <a:spLocks/>
          </p:cNvSpPr>
          <p:nvPr/>
        </p:nvSpPr>
        <p:spPr>
          <a:xfrm>
            <a:off x="457200" y="2262554"/>
            <a:ext cx="8229600" cy="265552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p>
        </p:txBody>
      </p:sp>
      <p:sp>
        <p:nvSpPr>
          <p:cNvPr id="5" name="Content Placeholder 2"/>
          <p:cNvSpPr txBox="1">
            <a:spLocks/>
          </p:cNvSpPr>
          <p:nvPr/>
        </p:nvSpPr>
        <p:spPr>
          <a:xfrm>
            <a:off x="283973" y="4678275"/>
            <a:ext cx="8229600" cy="62904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Activity</a:t>
            </a:r>
          </a:p>
          <a:p>
            <a:pPr marL="457200" lvl="1" indent="0">
              <a:buFont typeface="Arial"/>
              <a:buNone/>
            </a:pPr>
            <a:endParaRPr lang="en-US" dirty="0"/>
          </a:p>
        </p:txBody>
      </p:sp>
      <p:sp>
        <p:nvSpPr>
          <p:cNvPr id="6" name="TextBox 5"/>
          <p:cNvSpPr txBox="1"/>
          <p:nvPr/>
        </p:nvSpPr>
        <p:spPr>
          <a:xfrm>
            <a:off x="976878" y="1986174"/>
            <a:ext cx="5340275" cy="584775"/>
          </a:xfrm>
          <a:prstGeom prst="rect">
            <a:avLst/>
          </a:prstGeom>
          <a:noFill/>
        </p:spPr>
        <p:txBody>
          <a:bodyPr wrap="square" rtlCol="0">
            <a:spAutoFit/>
          </a:bodyPr>
          <a:lstStyle/>
          <a:p>
            <a:pPr lvl="1" algn="ctr"/>
            <a:r>
              <a:rPr lang="en-US" sz="3200" dirty="0"/>
              <a:t>2 Types of Behavior:</a:t>
            </a:r>
          </a:p>
        </p:txBody>
      </p:sp>
      <p:sp>
        <p:nvSpPr>
          <p:cNvPr id="7" name="TextBox 6"/>
          <p:cNvSpPr txBox="1"/>
          <p:nvPr/>
        </p:nvSpPr>
        <p:spPr>
          <a:xfrm>
            <a:off x="-179095" y="5396952"/>
            <a:ext cx="9801359" cy="1477328"/>
          </a:xfrm>
          <a:prstGeom prst="rect">
            <a:avLst/>
          </a:prstGeom>
          <a:noFill/>
        </p:spPr>
        <p:txBody>
          <a:bodyPr wrap="square" rtlCol="0">
            <a:spAutoFit/>
          </a:bodyPr>
          <a:lstStyle/>
          <a:p>
            <a:pPr algn="ctr"/>
            <a:r>
              <a:rPr lang="en-US" sz="3600" b="1" dirty="0"/>
              <a:t>This is the function or antecedent for their behavior.</a:t>
            </a:r>
          </a:p>
          <a:p>
            <a:pPr algn="ctr"/>
            <a:endParaRPr lang="en-US" b="1" dirty="0"/>
          </a:p>
        </p:txBody>
      </p:sp>
      <p:sp>
        <p:nvSpPr>
          <p:cNvPr id="8" name="TextBox 7">
            <a:extLst>
              <a:ext uri="{FF2B5EF4-FFF2-40B4-BE49-F238E27FC236}">
                <a16:creationId xmlns:a16="http://schemas.microsoft.com/office/drawing/2014/main" id="{9579CB23-C1F9-6043-84CD-7A7E11C6A711}"/>
              </a:ext>
            </a:extLst>
          </p:cNvPr>
          <p:cNvSpPr txBox="1"/>
          <p:nvPr/>
        </p:nvSpPr>
        <p:spPr>
          <a:xfrm>
            <a:off x="1631246" y="2772167"/>
            <a:ext cx="1840524" cy="1200329"/>
          </a:xfrm>
          <a:prstGeom prst="rect">
            <a:avLst/>
          </a:prstGeom>
          <a:noFill/>
        </p:spPr>
        <p:txBody>
          <a:bodyPr wrap="square" rtlCol="0">
            <a:spAutoFit/>
          </a:bodyPr>
          <a:lstStyle/>
          <a:p>
            <a:pPr algn="ctr"/>
            <a:r>
              <a:rPr lang="en-US" b="1" u="sng" dirty="0">
                <a:solidFill>
                  <a:schemeClr val="tx2">
                    <a:lumMod val="60000"/>
                    <a:lumOff val="40000"/>
                  </a:schemeClr>
                </a:solidFill>
                <a:highlight>
                  <a:srgbClr val="FFFF00"/>
                </a:highlight>
              </a:rPr>
              <a:t>Respondent</a:t>
            </a:r>
          </a:p>
          <a:p>
            <a:pPr marL="285750" indent="-285750">
              <a:buFont typeface="Arial" panose="020B0604020202020204" pitchFamily="34" charset="0"/>
              <a:buChar char="•"/>
            </a:pPr>
            <a:r>
              <a:rPr lang="en-US" dirty="0">
                <a:solidFill>
                  <a:schemeClr val="tx2">
                    <a:lumMod val="60000"/>
                    <a:lumOff val="40000"/>
                  </a:schemeClr>
                </a:solidFill>
                <a:highlight>
                  <a:srgbClr val="FFFF00"/>
                </a:highlight>
              </a:rPr>
              <a:t>Elicited or triggered by antecedents</a:t>
            </a:r>
            <a:r>
              <a:rPr lang="en-US" dirty="0">
                <a:highlight>
                  <a:srgbClr val="FFFF00"/>
                </a:highlight>
              </a:rPr>
              <a:t> </a:t>
            </a:r>
          </a:p>
        </p:txBody>
      </p:sp>
      <p:sp>
        <p:nvSpPr>
          <p:cNvPr id="10" name="TextBox 9">
            <a:extLst>
              <a:ext uri="{FF2B5EF4-FFF2-40B4-BE49-F238E27FC236}">
                <a16:creationId xmlns:a16="http://schemas.microsoft.com/office/drawing/2014/main" id="{9017E209-83F0-CB44-8541-670410F1DB54}"/>
              </a:ext>
            </a:extLst>
          </p:cNvPr>
          <p:cNvSpPr txBox="1"/>
          <p:nvPr/>
        </p:nvSpPr>
        <p:spPr>
          <a:xfrm>
            <a:off x="4929153" y="2717840"/>
            <a:ext cx="1844565" cy="1477328"/>
          </a:xfrm>
          <a:prstGeom prst="rect">
            <a:avLst/>
          </a:prstGeom>
          <a:noFill/>
        </p:spPr>
        <p:txBody>
          <a:bodyPr wrap="square" rtlCol="0">
            <a:spAutoFit/>
          </a:bodyPr>
          <a:lstStyle/>
          <a:p>
            <a:pPr algn="ctr"/>
            <a:r>
              <a:rPr lang="en-US" b="1" u="sng" dirty="0">
                <a:solidFill>
                  <a:schemeClr val="accent3">
                    <a:lumMod val="75000"/>
                  </a:schemeClr>
                </a:solidFill>
                <a:highlight>
                  <a:srgbClr val="FFFF00"/>
                </a:highlight>
              </a:rPr>
              <a:t>Operant</a:t>
            </a:r>
          </a:p>
          <a:p>
            <a:pPr marL="285750" indent="-285750">
              <a:buFont typeface="Arial" panose="020B0604020202020204" pitchFamily="34" charset="0"/>
              <a:buChar char="•"/>
            </a:pPr>
            <a:r>
              <a:rPr lang="en-US" dirty="0">
                <a:solidFill>
                  <a:schemeClr val="accent3">
                    <a:lumMod val="75000"/>
                  </a:schemeClr>
                </a:solidFill>
                <a:highlight>
                  <a:srgbClr val="FFFF00"/>
                </a:highlight>
              </a:rPr>
              <a:t>Determined by history or past events</a:t>
            </a:r>
          </a:p>
          <a:p>
            <a:pPr marL="285750" indent="-285750">
              <a:buFont typeface="Arial" panose="020B0604020202020204" pitchFamily="34" charset="0"/>
              <a:buChar char="•"/>
            </a:pPr>
            <a:endParaRPr lang="en-US" b="1" dirty="0">
              <a:solidFill>
                <a:schemeClr val="accent3">
                  <a:lumMod val="75000"/>
                </a:schemeClr>
              </a:solidFill>
            </a:endParaRPr>
          </a:p>
        </p:txBody>
      </p:sp>
    </p:spTree>
    <p:extLst>
      <p:ext uri="{BB962C8B-B14F-4D97-AF65-F5344CB8AC3E}">
        <p14:creationId xmlns:p14="http://schemas.microsoft.com/office/powerpoint/2010/main" val="394891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behavior</a:t>
            </a:r>
          </a:p>
        </p:txBody>
      </p:sp>
      <p:sp>
        <p:nvSpPr>
          <p:cNvPr id="3" name="Content Placeholder 2"/>
          <p:cNvSpPr>
            <a:spLocks noGrp="1"/>
          </p:cNvSpPr>
          <p:nvPr>
            <p:ph idx="1"/>
          </p:nvPr>
        </p:nvSpPr>
        <p:spPr>
          <a:xfrm>
            <a:off x="457200" y="1600201"/>
            <a:ext cx="8229600" cy="597616"/>
          </a:xfrm>
        </p:spPr>
        <p:txBody>
          <a:bodyPr/>
          <a:lstStyle/>
          <a:p>
            <a:r>
              <a:rPr lang="en-US" dirty="0"/>
              <a:t>Every behavior has a function</a:t>
            </a:r>
          </a:p>
        </p:txBody>
      </p:sp>
      <p:sp>
        <p:nvSpPr>
          <p:cNvPr id="4" name="Content Placeholder 2"/>
          <p:cNvSpPr txBox="1">
            <a:spLocks/>
          </p:cNvSpPr>
          <p:nvPr/>
        </p:nvSpPr>
        <p:spPr>
          <a:xfrm>
            <a:off x="457200" y="2332037"/>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What does this mean?</a:t>
            </a:r>
          </a:p>
          <a:p>
            <a:pPr lvl="1"/>
            <a:r>
              <a:rPr lang="en-US" dirty="0"/>
              <a:t>A function of a behavior is knowing what causes the behavior. What is the reason the behavior is occurring. What does the person want or need that is causing the behavior. </a:t>
            </a:r>
          </a:p>
          <a:p>
            <a:pPr lvl="1"/>
            <a:r>
              <a:rPr lang="en-US" dirty="0"/>
              <a:t>Whether the motive is attention, an emotion, an edible (food), or even an aversion (fear), there are 4 main functions of behaviors.</a:t>
            </a:r>
          </a:p>
          <a:p>
            <a:pPr marL="457200" lvl="1" indent="0">
              <a:buFont typeface="Arial"/>
              <a:buNone/>
            </a:pPr>
            <a:endParaRPr lang="en-US" dirty="0"/>
          </a:p>
        </p:txBody>
      </p:sp>
    </p:spTree>
    <p:extLst>
      <p:ext uri="{BB962C8B-B14F-4D97-AF65-F5344CB8AC3E}">
        <p14:creationId xmlns:p14="http://schemas.microsoft.com/office/powerpoint/2010/main" val="145917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a:t>
            </a:r>
          </a:p>
        </p:txBody>
      </p:sp>
      <p:sp>
        <p:nvSpPr>
          <p:cNvPr id="3" name="Content Placeholder 2"/>
          <p:cNvSpPr>
            <a:spLocks noGrp="1"/>
          </p:cNvSpPr>
          <p:nvPr>
            <p:ph idx="1"/>
          </p:nvPr>
        </p:nvSpPr>
        <p:spPr>
          <a:xfrm>
            <a:off x="457200" y="1600200"/>
            <a:ext cx="8229600" cy="2095387"/>
          </a:xfrm>
        </p:spPr>
        <p:txBody>
          <a:bodyPr>
            <a:normAutofit/>
          </a:bodyPr>
          <a:lstStyle/>
          <a:p>
            <a:pPr marL="0" indent="0">
              <a:buNone/>
            </a:pPr>
            <a:r>
              <a:rPr lang="en-US" sz="2400" i="1" dirty="0"/>
              <a:t>The first step to delivering wants/needs to your child is to isolate the</a:t>
            </a:r>
            <a:r>
              <a:rPr lang="en-US" sz="2400" i="1" u="sng" dirty="0"/>
              <a:t> function </a:t>
            </a:r>
            <a:r>
              <a:rPr lang="en-US" sz="2400" i="1" dirty="0"/>
              <a:t>of their behavior.</a:t>
            </a:r>
          </a:p>
          <a:p>
            <a:pPr marL="0" indent="0">
              <a:buNone/>
            </a:pPr>
            <a:endParaRPr lang="en-US" sz="2400" i="1" dirty="0"/>
          </a:p>
          <a:p>
            <a:r>
              <a:rPr lang="en-US" sz="1800" dirty="0"/>
              <a:t>Example: Tommy is aggressing (hitting) mother due to desire for attention.</a:t>
            </a:r>
          </a:p>
        </p:txBody>
      </p:sp>
      <p:sp>
        <p:nvSpPr>
          <p:cNvPr id="4" name="Content Placeholder 2"/>
          <p:cNvSpPr txBox="1">
            <a:spLocks/>
          </p:cNvSpPr>
          <p:nvPr/>
        </p:nvSpPr>
        <p:spPr>
          <a:xfrm>
            <a:off x="316537" y="3706259"/>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US" dirty="0"/>
              <a:t>Now that we have determined the function (need or desire)we can teach them a more appropriate method, or replacement, to gain access to the need or desire. </a:t>
            </a:r>
          </a:p>
          <a:p>
            <a:pPr lvl="1"/>
            <a:r>
              <a:rPr lang="en-US" dirty="0"/>
              <a:t>You can teach them to ask, to point, to give a picture.</a:t>
            </a:r>
          </a:p>
        </p:txBody>
      </p:sp>
    </p:spTree>
    <p:extLst>
      <p:ext uri="{BB962C8B-B14F-4D97-AF65-F5344CB8AC3E}">
        <p14:creationId xmlns:p14="http://schemas.microsoft.com/office/powerpoint/2010/main" val="2171670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descr="Functions of Behavior (Behaviorbabe)">
            <a:hlinkClick r:id="" action="ppaction://media"/>
            <a:extLst>
              <a:ext uri="{FF2B5EF4-FFF2-40B4-BE49-F238E27FC236}">
                <a16:creationId xmlns:a16="http://schemas.microsoft.com/office/drawing/2014/main" id="{1C6335E2-99B7-9F4F-A91D-18BA19777C23}"/>
              </a:ext>
            </a:extLst>
          </p:cNvPr>
          <p:cNvPicPr>
            <a:picLocks noRot="1" noChangeAspect="1"/>
          </p:cNvPicPr>
          <p:nvPr>
            <a:videoFile r:link="rId1"/>
          </p:nvPr>
        </p:nvPicPr>
        <p:blipFill>
          <a:blip r:embed="rId3"/>
          <a:stretch>
            <a:fillRect/>
          </a:stretch>
        </p:blipFill>
        <p:spPr>
          <a:xfrm>
            <a:off x="126656" y="225982"/>
            <a:ext cx="8803032" cy="6317693"/>
          </a:xfrm>
          <a:prstGeom prst="rect">
            <a:avLst/>
          </a:prstGeom>
        </p:spPr>
      </p:pic>
    </p:spTree>
    <p:extLst>
      <p:ext uri="{BB962C8B-B14F-4D97-AF65-F5344CB8AC3E}">
        <p14:creationId xmlns:p14="http://schemas.microsoft.com/office/powerpoint/2010/main" val="307357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normAutofit fontScale="90000"/>
          </a:bodyPr>
          <a:lstStyle/>
          <a:p>
            <a:r>
              <a:rPr lang="en-US" dirty="0">
                <a:latin typeface="Calibri" charset="0"/>
              </a:rPr>
              <a:t>REPLACEMENT STRATEGIES TO REDUCE PROBLEM BEHAVIORS</a:t>
            </a:r>
          </a:p>
        </p:txBody>
      </p:sp>
      <p:sp>
        <p:nvSpPr>
          <p:cNvPr id="44034" name="Content Placeholder 2"/>
          <p:cNvSpPr>
            <a:spLocks noGrp="1"/>
          </p:cNvSpPr>
          <p:nvPr>
            <p:ph idx="1"/>
          </p:nvPr>
        </p:nvSpPr>
        <p:spPr>
          <a:xfrm>
            <a:off x="457200" y="2511886"/>
            <a:ext cx="8229600" cy="2648911"/>
          </a:xfrm>
        </p:spPr>
        <p:txBody>
          <a:bodyPr>
            <a:normAutofit fontScale="85000" lnSpcReduction="20000"/>
          </a:bodyPr>
          <a:lstStyle/>
          <a:p>
            <a:r>
              <a:rPr lang="en-US" dirty="0">
                <a:latin typeface="Calibri" charset="0"/>
              </a:rPr>
              <a:t>TASK MODIFICATIONS</a:t>
            </a:r>
          </a:p>
          <a:p>
            <a:r>
              <a:rPr lang="en-US" dirty="0">
                <a:latin typeface="Calibri" charset="0"/>
              </a:rPr>
              <a:t>GIVE CHOICES</a:t>
            </a:r>
          </a:p>
          <a:p>
            <a:r>
              <a:rPr lang="en-US" dirty="0">
                <a:latin typeface="Calibri" charset="0"/>
              </a:rPr>
              <a:t>PROMPTING</a:t>
            </a:r>
          </a:p>
          <a:p>
            <a:r>
              <a:rPr lang="en-US" dirty="0">
                <a:latin typeface="Calibri" charset="0"/>
              </a:rPr>
              <a:t>PROVIDE CONTINGENT ATTENTION</a:t>
            </a:r>
          </a:p>
          <a:p>
            <a:r>
              <a:rPr lang="en-US" dirty="0">
                <a:latin typeface="Calibri" charset="0"/>
              </a:rPr>
              <a:t>DIFFERENTIAL REINFORCEMENT</a:t>
            </a:r>
          </a:p>
          <a:p>
            <a:r>
              <a:rPr lang="en-US">
                <a:latin typeface="Calibri" charset="0"/>
              </a:rPr>
              <a:t>PROVIDE FIRST/THEN CONTINGENCIES</a:t>
            </a:r>
            <a:endParaRPr lang="en-US" dirty="0">
              <a:latin typeface="Calibri" charset="0"/>
            </a:endParaRPr>
          </a:p>
        </p:txBody>
      </p:sp>
    </p:spTree>
    <p:extLst>
      <p:ext uri="{BB962C8B-B14F-4D97-AF65-F5344CB8AC3E}">
        <p14:creationId xmlns:p14="http://schemas.microsoft.com/office/powerpoint/2010/main" val="185840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3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03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0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3" grpId="0"/>
      <p:bldP spid="4403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8015</TotalTime>
  <Words>2344</Words>
  <Application>Microsoft Macintosh PowerPoint</Application>
  <PresentationFormat>On-screen Show (4:3)</PresentationFormat>
  <Paragraphs>224</Paragraphs>
  <Slides>43</Slides>
  <Notes>2</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Wingdings</vt:lpstr>
      <vt:lpstr>Wingdings 2</vt:lpstr>
      <vt:lpstr>Office Theme</vt:lpstr>
      <vt:lpstr>Training for Parents</vt:lpstr>
      <vt:lpstr>What is behavior?</vt:lpstr>
      <vt:lpstr>Activity</vt:lpstr>
      <vt:lpstr>Behaviors</vt:lpstr>
      <vt:lpstr>Behavior</vt:lpstr>
      <vt:lpstr>Functions of behavior</vt:lpstr>
      <vt:lpstr>Functions</vt:lpstr>
      <vt:lpstr>PowerPoint Presentation</vt:lpstr>
      <vt:lpstr>REPLACEMENT STRATEGIES TO REDUCE PROBLEM BEHAVIORS</vt:lpstr>
      <vt:lpstr>TASK MODIFICATION</vt:lpstr>
      <vt:lpstr>TASK MODIFICATION EXAMPLES</vt:lpstr>
      <vt:lpstr>Give choices</vt:lpstr>
      <vt:lpstr>Scenarios: Your Turn!</vt:lpstr>
      <vt:lpstr>Scenarios: Your Turn!</vt:lpstr>
      <vt:lpstr>Scenarios: Your Turn!</vt:lpstr>
      <vt:lpstr>Scenarios: Your Turn!</vt:lpstr>
      <vt:lpstr>Why do behaviors happen?</vt:lpstr>
      <vt:lpstr>Attention</vt:lpstr>
      <vt:lpstr>PowerPoint Presentation</vt:lpstr>
      <vt:lpstr>Tangible</vt:lpstr>
      <vt:lpstr>PowerPoint Presentation</vt:lpstr>
      <vt:lpstr>Escape</vt:lpstr>
      <vt:lpstr>PowerPoint Presentation</vt:lpstr>
      <vt:lpstr>Automatic</vt:lpstr>
      <vt:lpstr>PowerPoint Presentation</vt:lpstr>
      <vt:lpstr>PowerPoint Presentation</vt:lpstr>
      <vt:lpstr>PowerPoint Presentation</vt:lpstr>
      <vt:lpstr>What is Reinforcement?</vt:lpstr>
      <vt:lpstr>Examples</vt:lpstr>
      <vt:lpstr>PowerPoint Presentation</vt:lpstr>
      <vt:lpstr>PowerPoint Presentation</vt:lpstr>
      <vt:lpstr>REINFORCEMENT GUIDELINES</vt:lpstr>
      <vt:lpstr>What is Punishment?</vt:lpstr>
      <vt:lpstr>PROBLEM BEHAVIORS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Activity</vt:lpstr>
    </vt:vector>
  </TitlesOfParts>
  <Company>Keeping It Specially Simple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for Parents</dc:title>
  <dc:creator>becky borak</dc:creator>
  <cp:lastModifiedBy>Becky Borak</cp:lastModifiedBy>
  <cp:revision>47</cp:revision>
  <dcterms:created xsi:type="dcterms:W3CDTF">2019-08-11T20:43:27Z</dcterms:created>
  <dcterms:modified xsi:type="dcterms:W3CDTF">2019-08-18T18:25:33Z</dcterms:modified>
</cp:coreProperties>
</file>